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3"/>
  </p:notesMasterIdLst>
  <p:sldIdLst>
    <p:sldId id="1066" r:id="rId2"/>
    <p:sldId id="284" r:id="rId3"/>
    <p:sldId id="1032" r:id="rId4"/>
    <p:sldId id="1067" r:id="rId5"/>
    <p:sldId id="1094" r:id="rId6"/>
    <p:sldId id="267" r:id="rId7"/>
    <p:sldId id="1098" r:id="rId8"/>
    <p:sldId id="1099" r:id="rId9"/>
    <p:sldId id="1100" r:id="rId10"/>
    <p:sldId id="1102" r:id="rId11"/>
    <p:sldId id="1101" r:id="rId12"/>
    <p:sldId id="1108" r:id="rId13"/>
    <p:sldId id="1109" r:id="rId14"/>
    <p:sldId id="1110" r:id="rId15"/>
    <p:sldId id="1111" r:id="rId16"/>
    <p:sldId id="1112" r:id="rId17"/>
    <p:sldId id="1113" r:id="rId18"/>
    <p:sldId id="1115" r:id="rId19"/>
    <p:sldId id="1116" r:id="rId20"/>
    <p:sldId id="1117" r:id="rId21"/>
    <p:sldId id="1118" r:id="rId22"/>
    <p:sldId id="1119" r:id="rId23"/>
    <p:sldId id="1120" r:id="rId24"/>
    <p:sldId id="1121" r:id="rId25"/>
    <p:sldId id="1122" r:id="rId26"/>
    <p:sldId id="1123" r:id="rId27"/>
    <p:sldId id="1124" r:id="rId28"/>
    <p:sldId id="1125" r:id="rId29"/>
    <p:sldId id="1126" r:id="rId30"/>
    <p:sldId id="1127" r:id="rId31"/>
    <p:sldId id="1128" r:id="rId32"/>
    <p:sldId id="1129" r:id="rId33"/>
    <p:sldId id="1130" r:id="rId34"/>
    <p:sldId id="1131" r:id="rId35"/>
    <p:sldId id="1132" r:id="rId36"/>
    <p:sldId id="1133" r:id="rId37"/>
    <p:sldId id="1134" r:id="rId38"/>
    <p:sldId id="1135" r:id="rId39"/>
    <p:sldId id="1136" r:id="rId40"/>
    <p:sldId id="1137" r:id="rId41"/>
    <p:sldId id="1138" r:id="rId42"/>
    <p:sldId id="1139" r:id="rId43"/>
    <p:sldId id="1140" r:id="rId44"/>
    <p:sldId id="1141" r:id="rId45"/>
    <p:sldId id="1142" r:id="rId46"/>
    <p:sldId id="1143" r:id="rId47"/>
    <p:sldId id="1144" r:id="rId48"/>
    <p:sldId id="1145" r:id="rId49"/>
    <p:sldId id="1146" r:id="rId50"/>
    <p:sldId id="1147" r:id="rId51"/>
    <p:sldId id="1148" r:id="rId52"/>
    <p:sldId id="1149" r:id="rId53"/>
    <p:sldId id="1150" r:id="rId54"/>
    <p:sldId id="1151" r:id="rId55"/>
    <p:sldId id="1152" r:id="rId56"/>
    <p:sldId id="1153" r:id="rId57"/>
    <p:sldId id="1154" r:id="rId58"/>
    <p:sldId id="1155" r:id="rId59"/>
    <p:sldId id="1156" r:id="rId60"/>
    <p:sldId id="1157" r:id="rId61"/>
    <p:sldId id="1158" r:id="rId62"/>
    <p:sldId id="1159" r:id="rId63"/>
    <p:sldId id="1160" r:id="rId64"/>
    <p:sldId id="1161" r:id="rId65"/>
    <p:sldId id="1162" r:id="rId66"/>
    <p:sldId id="1163" r:id="rId67"/>
    <p:sldId id="1164" r:id="rId68"/>
    <p:sldId id="1165" r:id="rId69"/>
    <p:sldId id="1166" r:id="rId70"/>
    <p:sldId id="1167" r:id="rId71"/>
    <p:sldId id="1168" r:id="rId72"/>
    <p:sldId id="1169" r:id="rId73"/>
    <p:sldId id="1170" r:id="rId74"/>
    <p:sldId id="1171" r:id="rId75"/>
    <p:sldId id="1172" r:id="rId76"/>
    <p:sldId id="1173" r:id="rId77"/>
    <p:sldId id="1174" r:id="rId78"/>
    <p:sldId id="1175" r:id="rId79"/>
    <p:sldId id="1176" r:id="rId80"/>
    <p:sldId id="1177" r:id="rId81"/>
    <p:sldId id="1178" r:id="rId82"/>
    <p:sldId id="1179" r:id="rId83"/>
    <p:sldId id="1180" r:id="rId84"/>
    <p:sldId id="1181" r:id="rId85"/>
    <p:sldId id="1182" r:id="rId86"/>
    <p:sldId id="1183" r:id="rId87"/>
    <p:sldId id="1184" r:id="rId88"/>
    <p:sldId id="1185" r:id="rId89"/>
    <p:sldId id="1186" r:id="rId90"/>
    <p:sldId id="1187" r:id="rId91"/>
    <p:sldId id="1093" r:id="rId92"/>
  </p:sldIdLst>
  <p:sldSz cx="9144000" cy="5143500" type="screen16x9"/>
  <p:notesSz cx="6858000" cy="9144000"/>
  <p:custDataLst>
    <p:tags r:id="rId94"/>
  </p:custDataLst>
  <p:defaultTextStyle>
    <a:defPPr>
      <a:defRPr lang="zh-CN"/>
    </a:defPPr>
    <a:lvl1pPr algn="l" rtl="0" fontAlgn="base">
      <a:spcBef>
        <a:spcPct val="0"/>
      </a:spcBef>
      <a:spcAft>
        <a:spcPct val="0"/>
      </a:spcAft>
      <a:defRPr kern="1200">
        <a:solidFill>
          <a:schemeClr val="tx1"/>
        </a:solidFill>
        <a:latin typeface="Calibri" pitchFamily="34" charset="0"/>
        <a:ea typeface="宋体" charset="-122"/>
        <a:cs typeface="+mn-cs"/>
      </a:defRPr>
    </a:lvl1pPr>
    <a:lvl2pPr marL="457200" algn="l" rtl="0" fontAlgn="base">
      <a:spcBef>
        <a:spcPct val="0"/>
      </a:spcBef>
      <a:spcAft>
        <a:spcPct val="0"/>
      </a:spcAft>
      <a:defRPr kern="1200">
        <a:solidFill>
          <a:schemeClr val="tx1"/>
        </a:solidFill>
        <a:latin typeface="Calibri" pitchFamily="34" charset="0"/>
        <a:ea typeface="宋体" charset="-122"/>
        <a:cs typeface="+mn-cs"/>
      </a:defRPr>
    </a:lvl2pPr>
    <a:lvl3pPr marL="914400" algn="l" rtl="0" fontAlgn="base">
      <a:spcBef>
        <a:spcPct val="0"/>
      </a:spcBef>
      <a:spcAft>
        <a:spcPct val="0"/>
      </a:spcAft>
      <a:defRPr kern="1200">
        <a:solidFill>
          <a:schemeClr val="tx1"/>
        </a:solidFill>
        <a:latin typeface="Calibri" pitchFamily="34" charset="0"/>
        <a:ea typeface="宋体" charset="-122"/>
        <a:cs typeface="+mn-cs"/>
      </a:defRPr>
    </a:lvl3pPr>
    <a:lvl4pPr marL="1371600" algn="l" rtl="0" fontAlgn="base">
      <a:spcBef>
        <a:spcPct val="0"/>
      </a:spcBef>
      <a:spcAft>
        <a:spcPct val="0"/>
      </a:spcAft>
      <a:defRPr kern="1200">
        <a:solidFill>
          <a:schemeClr val="tx1"/>
        </a:solidFill>
        <a:latin typeface="Calibri" pitchFamily="34" charset="0"/>
        <a:ea typeface="宋体" charset="-122"/>
        <a:cs typeface="+mn-cs"/>
      </a:defRPr>
    </a:lvl4pPr>
    <a:lvl5pPr marL="1828800" algn="l" rtl="0" fontAlgn="base">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647C"/>
    <a:srgbClr val="F87A08"/>
    <a:srgbClr val="2DB2A4"/>
    <a:srgbClr val="E8EAE9"/>
    <a:srgbClr val="FCFCFC"/>
    <a:srgbClr val="CCD0D1"/>
    <a:srgbClr val="D7D9E1"/>
    <a:srgbClr val="D5D8E3"/>
    <a:srgbClr val="DADBDE"/>
    <a:srgbClr val="D9DD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8776" autoAdjust="0"/>
  </p:normalViewPr>
  <p:slideViewPr>
    <p:cSldViewPr>
      <p:cViewPr varScale="1">
        <p:scale>
          <a:sx n="131" d="100"/>
          <a:sy n="131" d="100"/>
        </p:scale>
        <p:origin x="1074" y="69"/>
      </p:cViewPr>
      <p:guideLst>
        <p:guide orient="horz" pos="1620"/>
        <p:guide pos="2880"/>
      </p:guideLst>
    </p:cSldViewPr>
  </p:slideViewPr>
  <p:notesTextViewPr>
    <p:cViewPr>
      <p:scale>
        <a:sx n="125" d="100"/>
        <a:sy n="125" d="100"/>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97"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notesMaster" Target="notesMasters/notesMaster1.xml"/><Relationship Id="rId98"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7.v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image" Target="../media/image34.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42.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43.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48.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51.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52.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54.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55.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56.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57.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55.v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image" Target="../media/image61.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63.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64.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60.v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image" Target="../media/image65.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67.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68.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69.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66.vml.rels><?xml version="1.0" encoding="UTF-8" standalone="yes"?>
<Relationships xmlns="http://schemas.openxmlformats.org/package/2006/relationships"><Relationship Id="rId1" Type="http://schemas.openxmlformats.org/officeDocument/2006/relationships/image" Target="../media/image70.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52.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71.emf"/></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72.emf"/></Relationships>
</file>

<file path=ppt/drawings/_rels/vmlDrawing72.vml.rels><?xml version="1.0" encoding="UTF-8" standalone="yes"?>
<Relationships xmlns="http://schemas.openxmlformats.org/package/2006/relationships"><Relationship Id="rId1" Type="http://schemas.openxmlformats.org/officeDocument/2006/relationships/image" Target="../media/image73.emf"/></Relationships>
</file>

<file path=ppt/drawings/_rels/vmlDrawing73.vml.rels><?xml version="1.0" encoding="UTF-8" standalone="yes"?>
<Relationships xmlns="http://schemas.openxmlformats.org/package/2006/relationships"><Relationship Id="rId1" Type="http://schemas.openxmlformats.org/officeDocument/2006/relationships/image" Target="../media/image74.emf"/></Relationships>
</file>

<file path=ppt/drawings/_rels/vmlDrawing74.vml.rels><?xml version="1.0" encoding="UTF-8" standalone="yes"?>
<Relationships xmlns="http://schemas.openxmlformats.org/package/2006/relationships"><Relationship Id="rId1" Type="http://schemas.openxmlformats.org/officeDocument/2006/relationships/image" Target="../media/image75.emf"/></Relationships>
</file>

<file path=ppt/drawings/_rels/vmlDrawing75.vml.rels><?xml version="1.0" encoding="UTF-8" standalone="yes"?>
<Relationships xmlns="http://schemas.openxmlformats.org/package/2006/relationships"><Relationship Id="rId1" Type="http://schemas.openxmlformats.org/officeDocument/2006/relationships/image" Target="../media/image76.e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image" Target="../media/image13.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6.emf"/></Relationships>
</file>

<file path=ppt/media/image1.png>
</file>

<file path=ppt/media/image2.jpg>
</file>

<file path=ppt/media/image3.jpg>
</file>

<file path=ppt/media/image4.jpg>
</file>

<file path=ppt/media/image53.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3B58EF-4ABD-40F4-ACA4-FE81D742E6DD}" type="datetimeFigureOut">
              <a:rPr lang="zh-CN" altLang="en-US" smtClean="0"/>
              <a:t>2019/10/30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1FC198-2D83-4DFC-8CDD-7D23AF44D411}" type="slidenum">
              <a:rPr lang="zh-CN" altLang="en-US" smtClean="0"/>
              <a:t>‹#›</a:t>
            </a:fld>
            <a:endParaRPr lang="zh-CN" altLang="en-US"/>
          </a:p>
        </p:txBody>
      </p:sp>
    </p:spTree>
    <p:extLst>
      <p:ext uri="{BB962C8B-B14F-4D97-AF65-F5344CB8AC3E}">
        <p14:creationId xmlns:p14="http://schemas.microsoft.com/office/powerpoint/2010/main" val="2294111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a:t>
            </a:fld>
            <a:endParaRPr lang="zh-CN" altLang="en-US"/>
          </a:p>
        </p:txBody>
      </p:sp>
    </p:spTree>
    <p:extLst>
      <p:ext uri="{BB962C8B-B14F-4D97-AF65-F5344CB8AC3E}">
        <p14:creationId xmlns:p14="http://schemas.microsoft.com/office/powerpoint/2010/main" val="2084741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11</a:t>
            </a:fld>
            <a:endParaRPr lang="zh-CN" altLang="en-US"/>
          </a:p>
        </p:txBody>
      </p:sp>
    </p:spTree>
    <p:extLst>
      <p:ext uri="{BB962C8B-B14F-4D97-AF65-F5344CB8AC3E}">
        <p14:creationId xmlns:p14="http://schemas.microsoft.com/office/powerpoint/2010/main" val="3509484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54</a:t>
            </a:fld>
            <a:endParaRPr lang="zh-CN" altLang="en-US"/>
          </a:p>
        </p:txBody>
      </p:sp>
    </p:spTree>
    <p:extLst>
      <p:ext uri="{BB962C8B-B14F-4D97-AF65-F5344CB8AC3E}">
        <p14:creationId xmlns:p14="http://schemas.microsoft.com/office/powerpoint/2010/main" val="30282057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55</a:t>
            </a:fld>
            <a:endParaRPr lang="zh-CN" altLang="en-US"/>
          </a:p>
        </p:txBody>
      </p:sp>
    </p:spTree>
    <p:extLst>
      <p:ext uri="{BB962C8B-B14F-4D97-AF65-F5344CB8AC3E}">
        <p14:creationId xmlns:p14="http://schemas.microsoft.com/office/powerpoint/2010/main" val="17241065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56</a:t>
            </a:fld>
            <a:endParaRPr lang="zh-CN" altLang="en-US"/>
          </a:p>
        </p:txBody>
      </p:sp>
    </p:spTree>
    <p:extLst>
      <p:ext uri="{BB962C8B-B14F-4D97-AF65-F5344CB8AC3E}">
        <p14:creationId xmlns:p14="http://schemas.microsoft.com/office/powerpoint/2010/main" val="19370085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82</a:t>
            </a:fld>
            <a:endParaRPr lang="zh-CN" altLang="en-US"/>
          </a:p>
        </p:txBody>
      </p:sp>
    </p:spTree>
    <p:extLst>
      <p:ext uri="{BB962C8B-B14F-4D97-AF65-F5344CB8AC3E}">
        <p14:creationId xmlns:p14="http://schemas.microsoft.com/office/powerpoint/2010/main" val="883122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2</a:t>
            </a:fld>
            <a:endParaRPr lang="zh-CN" altLang="en-US"/>
          </a:p>
        </p:txBody>
      </p:sp>
    </p:spTree>
    <p:extLst>
      <p:ext uri="{BB962C8B-B14F-4D97-AF65-F5344CB8AC3E}">
        <p14:creationId xmlns:p14="http://schemas.microsoft.com/office/powerpoint/2010/main" val="147381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3</a:t>
            </a:fld>
            <a:endParaRPr lang="zh-CN" altLang="en-US"/>
          </a:p>
        </p:txBody>
      </p:sp>
    </p:spTree>
    <p:extLst>
      <p:ext uri="{BB962C8B-B14F-4D97-AF65-F5344CB8AC3E}">
        <p14:creationId xmlns:p14="http://schemas.microsoft.com/office/powerpoint/2010/main" val="10286234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4</a:t>
            </a:fld>
            <a:endParaRPr lang="zh-CN" altLang="en-US"/>
          </a:p>
        </p:txBody>
      </p:sp>
    </p:spTree>
    <p:extLst>
      <p:ext uri="{BB962C8B-B14F-4D97-AF65-F5344CB8AC3E}">
        <p14:creationId xmlns:p14="http://schemas.microsoft.com/office/powerpoint/2010/main" val="30215153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5</a:t>
            </a:fld>
            <a:endParaRPr lang="zh-CN" altLang="en-US"/>
          </a:p>
        </p:txBody>
      </p:sp>
    </p:spTree>
    <p:extLst>
      <p:ext uri="{BB962C8B-B14F-4D97-AF65-F5344CB8AC3E}">
        <p14:creationId xmlns:p14="http://schemas.microsoft.com/office/powerpoint/2010/main" val="23977670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6</a:t>
            </a:fld>
            <a:endParaRPr lang="zh-CN" altLang="en-US"/>
          </a:p>
        </p:txBody>
      </p:sp>
    </p:spTree>
    <p:extLst>
      <p:ext uri="{BB962C8B-B14F-4D97-AF65-F5344CB8AC3E}">
        <p14:creationId xmlns:p14="http://schemas.microsoft.com/office/powerpoint/2010/main" val="210427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7</a:t>
            </a:fld>
            <a:endParaRPr lang="zh-CN" altLang="en-US"/>
          </a:p>
        </p:txBody>
      </p:sp>
    </p:spTree>
    <p:extLst>
      <p:ext uri="{BB962C8B-B14F-4D97-AF65-F5344CB8AC3E}">
        <p14:creationId xmlns:p14="http://schemas.microsoft.com/office/powerpoint/2010/main" val="35143359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8</a:t>
            </a:fld>
            <a:endParaRPr lang="zh-CN" altLang="en-US"/>
          </a:p>
        </p:txBody>
      </p:sp>
    </p:spTree>
    <p:extLst>
      <p:ext uri="{BB962C8B-B14F-4D97-AF65-F5344CB8AC3E}">
        <p14:creationId xmlns:p14="http://schemas.microsoft.com/office/powerpoint/2010/main" val="2472309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9</a:t>
            </a:fld>
            <a:endParaRPr lang="zh-CN" altLang="en-US"/>
          </a:p>
        </p:txBody>
      </p:sp>
    </p:spTree>
    <p:extLst>
      <p:ext uri="{BB962C8B-B14F-4D97-AF65-F5344CB8AC3E}">
        <p14:creationId xmlns:p14="http://schemas.microsoft.com/office/powerpoint/2010/main" val="764771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pPr>
              <a:defRPr/>
            </a:pPr>
            <a:fld id="{F1DF8838-2596-481A-81BD-BA549497E720}" type="datetimeFigureOut">
              <a:rPr lang="zh-CN" altLang="en-US"/>
              <a:pPr>
                <a:defRPr/>
              </a:pPr>
              <a:t>2019/10/30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7F7507C5-9851-4EF6-82C9-5647805156C3}" type="slidenum">
              <a:rPr lang="zh-CN" altLang="en-US"/>
              <a:pPr>
                <a:defRPr/>
              </a:pPr>
              <a:t>‹#›</a:t>
            </a:fld>
            <a:endParaRPr lang="zh-CN" altLang="en-US"/>
          </a:p>
        </p:txBody>
      </p:sp>
    </p:spTree>
    <p:extLst>
      <p:ext uri="{BB962C8B-B14F-4D97-AF65-F5344CB8AC3E}">
        <p14:creationId xmlns:p14="http://schemas.microsoft.com/office/powerpoint/2010/main" val="2086661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FF3F2B87-989E-4F4D-A3D6-9B10DAD785BB}" type="datetimeFigureOut">
              <a:rPr lang="zh-CN" altLang="en-US"/>
              <a:pPr>
                <a:defRPr/>
              </a:pPr>
              <a:t>2019/10/30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98954EB6-7BED-43FD-8483-DCA0766CC830}" type="slidenum">
              <a:rPr lang="zh-CN" altLang="en-US"/>
              <a:pPr>
                <a:defRPr/>
              </a:pPr>
              <a:t>‹#›</a:t>
            </a:fld>
            <a:endParaRPr lang="zh-CN" altLang="en-US"/>
          </a:p>
        </p:txBody>
      </p:sp>
    </p:spTree>
    <p:extLst>
      <p:ext uri="{BB962C8B-B14F-4D97-AF65-F5344CB8AC3E}">
        <p14:creationId xmlns:p14="http://schemas.microsoft.com/office/powerpoint/2010/main" val="2961131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ADDB09A5-729D-4B62-9A05-E166FB412201}" type="datetimeFigureOut">
              <a:rPr lang="zh-CN" altLang="en-US"/>
              <a:pPr>
                <a:defRPr/>
              </a:pPr>
              <a:t>2019/10/30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B2A21541-2C8E-4FE7-AD01-6AECC40AD2EC}" type="slidenum">
              <a:rPr lang="zh-CN" altLang="en-US"/>
              <a:pPr>
                <a:defRPr/>
              </a:pPr>
              <a:t>‹#›</a:t>
            </a:fld>
            <a:endParaRPr lang="zh-CN" altLang="en-US"/>
          </a:p>
        </p:txBody>
      </p:sp>
    </p:spTree>
    <p:extLst>
      <p:ext uri="{BB962C8B-B14F-4D97-AF65-F5344CB8AC3E}">
        <p14:creationId xmlns:p14="http://schemas.microsoft.com/office/powerpoint/2010/main" val="3015735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0" y="2"/>
            <a:ext cx="9144000" cy="588168"/>
          </a:xfrm>
          <a:prstGeom prst="rect">
            <a:avLst/>
          </a:prstGeom>
        </p:spPr>
        <p:txBody>
          <a:bodyPr/>
          <a:lstStyle>
            <a:lvl1pPr>
              <a:defRPr>
                <a:solidFill>
                  <a:schemeClr val="tx1"/>
                </a:solidFill>
              </a:defRPr>
            </a:lvl1pPr>
          </a:lstStyle>
          <a:p>
            <a:r>
              <a:rPr lang="zh-CN" altLang="en-US" dirty="0"/>
              <a:t>单击此处编辑母版标题样式</a:t>
            </a:r>
          </a:p>
        </p:txBody>
      </p:sp>
      <p:sp>
        <p:nvSpPr>
          <p:cNvPr id="3" name="内容占位符 2"/>
          <p:cNvSpPr>
            <a:spLocks noGrp="1"/>
          </p:cNvSpPr>
          <p:nvPr>
            <p:ph idx="1"/>
          </p:nvPr>
        </p:nvSpPr>
        <p:spPr>
          <a:xfrm>
            <a:off x="0" y="638175"/>
            <a:ext cx="9144000" cy="450532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Tree>
    <p:extLst>
      <p:ext uri="{BB962C8B-B14F-4D97-AF65-F5344CB8AC3E}">
        <p14:creationId xmlns:p14="http://schemas.microsoft.com/office/powerpoint/2010/main" val="32225697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和内容">
    <p:spTree>
      <p:nvGrpSpPr>
        <p:cNvPr id="1" name=""/>
        <p:cNvGrpSpPr/>
        <p:nvPr/>
      </p:nvGrpSpPr>
      <p:grpSpPr>
        <a:xfrm>
          <a:off x="0" y="0"/>
          <a:ext cx="0" cy="0"/>
          <a:chOff x="0" y="0"/>
          <a:chExt cx="0" cy="0"/>
        </a:xfrm>
      </p:grpSpPr>
      <p:pic>
        <p:nvPicPr>
          <p:cNvPr id="11" name="图片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6" y="0"/>
            <a:ext cx="9144000" cy="5143500"/>
          </a:xfrm>
          <a:prstGeom prst="rect">
            <a:avLst/>
          </a:prstGeom>
        </p:spPr>
      </p:pic>
      <p:sp>
        <p:nvSpPr>
          <p:cNvPr id="2" name="标题 1"/>
          <p:cNvSpPr>
            <a:spLocks noGrp="1"/>
          </p:cNvSpPr>
          <p:nvPr>
            <p:ph type="title"/>
          </p:nvPr>
        </p:nvSpPr>
        <p:spPr>
          <a:xfrm>
            <a:off x="606008" y="123478"/>
            <a:ext cx="2741856" cy="277143"/>
          </a:xfrm>
        </p:spPr>
        <p:txBody>
          <a:bodyPr/>
          <a:lstStyle>
            <a:lvl1pPr algn="l">
              <a:defRPr sz="1600" b="0">
                <a:solidFill>
                  <a:schemeClr val="bg1"/>
                </a:solidFill>
                <a:latin typeface="微软雅黑" pitchFamily="34" charset="-122"/>
                <a:ea typeface="微软雅黑" pitchFamily="34" charset="-122"/>
              </a:defRPr>
            </a:lvl1pPr>
          </a:lstStyle>
          <a:p>
            <a:r>
              <a:rPr lang="zh-CN" altLang="en-US" dirty="0"/>
              <a:t>单击此处编辑母版标题样式</a:t>
            </a:r>
          </a:p>
        </p:txBody>
      </p:sp>
      <p:sp>
        <p:nvSpPr>
          <p:cNvPr id="4" name="矩形 3"/>
          <p:cNvSpPr/>
          <p:nvPr userDrawn="1"/>
        </p:nvSpPr>
        <p:spPr>
          <a:xfrm>
            <a:off x="0" y="449610"/>
            <a:ext cx="9144000" cy="4693890"/>
          </a:xfrm>
          <a:prstGeom prst="rect">
            <a:avLst/>
          </a:prstGeom>
          <a:gradFill flip="none" rotWithShape="1">
            <a:gsLst>
              <a:gs pos="0">
                <a:srgbClr val="CCD0D1"/>
              </a:gs>
              <a:gs pos="49200">
                <a:srgbClr val="E8EAE9"/>
              </a:gs>
              <a:gs pos="100000">
                <a:srgbClr val="FCFCFC"/>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流程图: 离页连接符 20"/>
          <p:cNvSpPr/>
          <p:nvPr userDrawn="1"/>
        </p:nvSpPr>
        <p:spPr>
          <a:xfrm>
            <a:off x="213424" y="-1"/>
            <a:ext cx="381569" cy="561975"/>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67021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AF102D13-023C-493B-946F-6334B1550202}" type="datetimeFigureOut">
              <a:rPr lang="zh-CN" altLang="en-US"/>
              <a:pPr>
                <a:defRPr/>
              </a:pPr>
              <a:t>2019/10/30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B027665-4685-4CFB-A4DF-574C5BBB6387}" type="slidenum">
              <a:rPr lang="zh-CN" altLang="en-US"/>
              <a:pPr>
                <a:defRPr/>
              </a:pPr>
              <a:t>‹#›</a:t>
            </a:fld>
            <a:endParaRPr lang="zh-CN" altLang="en-US"/>
          </a:p>
        </p:txBody>
      </p:sp>
    </p:spTree>
    <p:extLst>
      <p:ext uri="{BB962C8B-B14F-4D97-AF65-F5344CB8AC3E}">
        <p14:creationId xmlns:p14="http://schemas.microsoft.com/office/powerpoint/2010/main" val="1876076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D170EC45-3C31-4C3D-8B77-22FF0C9AAD4A}" type="datetimeFigureOut">
              <a:rPr lang="zh-CN" altLang="en-US"/>
              <a:pPr>
                <a:defRPr/>
              </a:pPr>
              <a:t>2019/10/30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0D4074A8-D729-49BB-A7BC-DB2359C77DB8}" type="slidenum">
              <a:rPr lang="zh-CN" altLang="en-US"/>
              <a:pPr>
                <a:defRPr/>
              </a:pPr>
              <a:t>‹#›</a:t>
            </a:fld>
            <a:endParaRPr lang="zh-CN" altLang="en-US"/>
          </a:p>
        </p:txBody>
      </p:sp>
    </p:spTree>
    <p:extLst>
      <p:ext uri="{BB962C8B-B14F-4D97-AF65-F5344CB8AC3E}">
        <p14:creationId xmlns:p14="http://schemas.microsoft.com/office/powerpoint/2010/main" val="1561664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36DE339D-55A7-444C-B9D1-1957295915E5}" type="datetimeFigureOut">
              <a:rPr lang="zh-CN" altLang="en-US"/>
              <a:pPr>
                <a:defRPr/>
              </a:pPr>
              <a:t>2019/10/30</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FCB3A32D-1FCD-4730-805F-780D3DD87911}" type="slidenum">
              <a:rPr lang="zh-CN" altLang="en-US"/>
              <a:pPr>
                <a:defRPr/>
              </a:pPr>
              <a:t>‹#›</a:t>
            </a:fld>
            <a:endParaRPr lang="zh-CN" altLang="en-US"/>
          </a:p>
        </p:txBody>
      </p:sp>
    </p:spTree>
    <p:extLst>
      <p:ext uri="{BB962C8B-B14F-4D97-AF65-F5344CB8AC3E}">
        <p14:creationId xmlns:p14="http://schemas.microsoft.com/office/powerpoint/2010/main" val="202299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1942A674-53CD-422B-9892-C4EF0827967E}" type="datetimeFigureOut">
              <a:rPr lang="zh-CN" altLang="en-US"/>
              <a:pPr>
                <a:defRPr/>
              </a:pPr>
              <a:t>2019/10/30</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9AB350D4-CBC2-4A07-BB4A-B4CC231CE9C3}" type="slidenum">
              <a:rPr lang="zh-CN" altLang="en-US"/>
              <a:pPr>
                <a:defRPr/>
              </a:pPr>
              <a:t>‹#›</a:t>
            </a:fld>
            <a:endParaRPr lang="zh-CN" altLang="en-US"/>
          </a:p>
        </p:txBody>
      </p:sp>
    </p:spTree>
    <p:extLst>
      <p:ext uri="{BB962C8B-B14F-4D97-AF65-F5344CB8AC3E}">
        <p14:creationId xmlns:p14="http://schemas.microsoft.com/office/powerpoint/2010/main" val="475662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E95118EC-EDEF-4F9C-852D-0A464BD53A70}" type="datetimeFigureOut">
              <a:rPr lang="zh-CN" altLang="en-US"/>
              <a:pPr>
                <a:defRPr/>
              </a:pPr>
              <a:t>2019/10/30</a:t>
            </a:fld>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D2CC5073-A55C-4F3C-8D7B-130473455D17}" type="slidenum">
              <a:rPr lang="zh-CN" altLang="en-US"/>
              <a:pPr>
                <a:defRPr/>
              </a:pPr>
              <a:t>‹#›</a:t>
            </a:fld>
            <a:endParaRPr lang="zh-CN" altLang="en-US"/>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6" y="0"/>
            <a:ext cx="9144000" cy="5143500"/>
          </a:xfrm>
          <a:prstGeom prst="rect">
            <a:avLst/>
          </a:prstGeom>
        </p:spPr>
      </p:pic>
      <p:sp>
        <p:nvSpPr>
          <p:cNvPr id="6" name="矩形 5"/>
          <p:cNvSpPr/>
          <p:nvPr userDrawn="1"/>
        </p:nvSpPr>
        <p:spPr>
          <a:xfrm>
            <a:off x="784" y="2211710"/>
            <a:ext cx="9144000" cy="2931790"/>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71751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173165C5-19AB-4D7E-BF4E-8030D4BC8E07}" type="datetimeFigureOut">
              <a:rPr lang="zh-CN" altLang="en-US"/>
              <a:pPr>
                <a:defRPr/>
              </a:pPr>
              <a:t>2019/10/30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C0C2AC4E-50CB-4334-996F-7EE8464BD267}" type="slidenum">
              <a:rPr lang="zh-CN" altLang="en-US"/>
              <a:pPr>
                <a:defRPr/>
              </a:pPr>
              <a:t>‹#›</a:t>
            </a:fld>
            <a:endParaRPr lang="zh-CN" altLang="en-US"/>
          </a:p>
        </p:txBody>
      </p:sp>
    </p:spTree>
    <p:extLst>
      <p:ext uri="{BB962C8B-B14F-4D97-AF65-F5344CB8AC3E}">
        <p14:creationId xmlns:p14="http://schemas.microsoft.com/office/powerpoint/2010/main" val="4154850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76C6AEFD-D42C-445E-A078-69D256A721CC}" type="datetimeFigureOut">
              <a:rPr lang="zh-CN" altLang="en-US"/>
              <a:pPr>
                <a:defRPr/>
              </a:pPr>
              <a:t>2019/10/30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63B7A587-D83B-45BF-80B0-EB01029C5564}" type="slidenum">
              <a:rPr lang="zh-CN" altLang="en-US"/>
              <a:pPr>
                <a:defRPr/>
              </a:pPr>
              <a:t>‹#›</a:t>
            </a:fld>
            <a:endParaRPr lang="zh-CN" altLang="en-US"/>
          </a:p>
        </p:txBody>
      </p:sp>
    </p:spTree>
    <p:extLst>
      <p:ext uri="{BB962C8B-B14F-4D97-AF65-F5344CB8AC3E}">
        <p14:creationId xmlns:p14="http://schemas.microsoft.com/office/powerpoint/2010/main" val="1684016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t="-6000" b="-6000"/>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ea typeface="+mn-ea"/>
              </a:defRPr>
            </a:lvl1pPr>
          </a:lstStyle>
          <a:p>
            <a:pPr>
              <a:defRPr/>
            </a:pPr>
            <a:fld id="{BCA76A6C-E1BF-41A9-90D8-1F55C472F0D3}" type="datetimeFigureOut">
              <a:rPr lang="zh-CN" altLang="en-US"/>
              <a:pPr>
                <a:defRPr/>
              </a:pPr>
              <a:t>2019/10/30</a:t>
            </a:fld>
            <a:endParaRPr lang="zh-CN" altLang="en-US"/>
          </a:p>
        </p:txBody>
      </p:sp>
      <p:sp>
        <p:nvSpPr>
          <p:cNvPr id="5" name="页脚占位符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fontAlgn="auto">
              <a:spcBef>
                <a:spcPts val="0"/>
              </a:spcBef>
              <a:spcAft>
                <a:spcPts val="0"/>
              </a:spcAft>
              <a:defRPr sz="1200" smtClean="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defRPr>
            </a:lvl1pPr>
          </a:lstStyle>
          <a:p>
            <a:pPr>
              <a:defRPr/>
            </a:pPr>
            <a:fld id="{4AC6EAE7-8652-497A-B0B9-2516C5BD65FF}"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rtl="0" fontAlgn="base">
        <a:spcBef>
          <a:spcPct val="0"/>
        </a:spcBef>
        <a:spcAft>
          <a:spcPct val="0"/>
        </a:spcAft>
        <a:defRPr sz="4400" kern="1200">
          <a:solidFill>
            <a:schemeClr val="tx1"/>
          </a:solidFill>
          <a:latin typeface="+mj-lt"/>
          <a:ea typeface="+mj-ea"/>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fontAlgn="base">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fontAlgn="base">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fontAlgn="base">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fontAlgn="base">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fontAlgn="base">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Visio_Drawing2.vsd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8.emf"/></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Visio_Drawing3.vsdx"/><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9.emf"/></Relationships>
</file>

<file path=ppt/slides/_rels/slide14.xml.rels><?xml version="1.0" encoding="UTF-8" standalone="yes"?>
<Relationships xmlns="http://schemas.openxmlformats.org/package/2006/relationships"><Relationship Id="rId3" Type="http://schemas.openxmlformats.org/officeDocument/2006/relationships/package" Target="../embeddings/Microsoft_Visio_Drawing4.vsdx"/><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Visio_Drawing5.vsdx"/><Relationship Id="rId2" Type="http://schemas.openxmlformats.org/officeDocument/2006/relationships/slideLayout" Target="../slideLayouts/slideLayout2.xml"/><Relationship Id="rId1" Type="http://schemas.openxmlformats.org/officeDocument/2006/relationships/vmlDrawing" Target="../drawings/vmlDrawing6.vml"/><Relationship Id="rId4" Type="http://schemas.openxmlformats.org/officeDocument/2006/relationships/image" Target="../media/image11.emf"/></Relationships>
</file>

<file path=ppt/slides/_rels/slide16.xml.rels><?xml version="1.0" encoding="UTF-8" standalone="yes"?>
<Relationships xmlns="http://schemas.openxmlformats.org/package/2006/relationships"><Relationship Id="rId3" Type="http://schemas.openxmlformats.org/officeDocument/2006/relationships/package" Target="../embeddings/Microsoft_Visio_Drawing6.vsdx"/><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12.emf"/></Relationships>
</file>

<file path=ppt/slides/_rels/slide17.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package" Target="../embeddings/Microsoft_Visio_Drawing7.vsdx"/><Relationship Id="rId7" Type="http://schemas.openxmlformats.org/officeDocument/2006/relationships/package" Target="../embeddings/Microsoft_Visio_Drawing9.vsdx"/><Relationship Id="rId2" Type="http://schemas.openxmlformats.org/officeDocument/2006/relationships/slideLayout" Target="../slideLayouts/slideLayout2.xml"/><Relationship Id="rId1" Type="http://schemas.openxmlformats.org/officeDocument/2006/relationships/vmlDrawing" Target="../drawings/vmlDrawing8.vml"/><Relationship Id="rId6" Type="http://schemas.openxmlformats.org/officeDocument/2006/relationships/image" Target="../media/image14.emf"/><Relationship Id="rId5" Type="http://schemas.openxmlformats.org/officeDocument/2006/relationships/package" Target="../embeddings/Microsoft_Visio_Drawing8.vsdx"/><Relationship Id="rId4" Type="http://schemas.openxmlformats.org/officeDocument/2006/relationships/image" Target="../media/image13.emf"/></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Visio_Drawing10.vsdx"/><Relationship Id="rId2" Type="http://schemas.openxmlformats.org/officeDocument/2006/relationships/slideLayout" Target="../slideLayouts/slideLayout2.xml"/><Relationship Id="rId1" Type="http://schemas.openxmlformats.org/officeDocument/2006/relationships/vmlDrawing" Target="../drawings/vmlDrawing9.vml"/><Relationship Id="rId4" Type="http://schemas.openxmlformats.org/officeDocument/2006/relationships/image" Target="../media/image16.emf"/></Relationships>
</file>

<file path=ppt/slides/_rels/slide19.xml.rels><?xml version="1.0" encoding="UTF-8" standalone="yes"?>
<Relationships xmlns="http://schemas.openxmlformats.org/package/2006/relationships"><Relationship Id="rId3" Type="http://schemas.openxmlformats.org/officeDocument/2006/relationships/package" Target="../embeddings/Microsoft_Visio_Drawing11.vsdx"/><Relationship Id="rId2" Type="http://schemas.openxmlformats.org/officeDocument/2006/relationships/slideLayout" Target="../slideLayouts/slideLayout2.xml"/><Relationship Id="rId1" Type="http://schemas.openxmlformats.org/officeDocument/2006/relationships/vmlDrawing" Target="../drawings/vmlDrawing10.vml"/><Relationship Id="rId4" Type="http://schemas.openxmlformats.org/officeDocument/2006/relationships/image" Target="../media/image17.emf"/></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Visio_Drawing12.vsdx"/><Relationship Id="rId2" Type="http://schemas.openxmlformats.org/officeDocument/2006/relationships/slideLayout" Target="../slideLayouts/slideLayout2.xml"/><Relationship Id="rId1" Type="http://schemas.openxmlformats.org/officeDocument/2006/relationships/vmlDrawing" Target="../drawings/vmlDrawing11.vml"/><Relationship Id="rId4" Type="http://schemas.openxmlformats.org/officeDocument/2006/relationships/image" Target="../media/image18.emf"/></Relationships>
</file>

<file path=ppt/slides/_rels/slide21.xml.rels><?xml version="1.0" encoding="UTF-8" standalone="yes"?>
<Relationships xmlns="http://schemas.openxmlformats.org/package/2006/relationships"><Relationship Id="rId3" Type="http://schemas.openxmlformats.org/officeDocument/2006/relationships/package" Target="../embeddings/Microsoft_Visio_Drawing13.vsdx"/><Relationship Id="rId2" Type="http://schemas.openxmlformats.org/officeDocument/2006/relationships/slideLayout" Target="../slideLayouts/slideLayout2.xml"/><Relationship Id="rId1" Type="http://schemas.openxmlformats.org/officeDocument/2006/relationships/vmlDrawing" Target="../drawings/vmlDrawing12.v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package" Target="../embeddings/Microsoft_Visio_Drawing14.vsdx"/><Relationship Id="rId2" Type="http://schemas.openxmlformats.org/officeDocument/2006/relationships/slideLayout" Target="../slideLayouts/slideLayout2.xml"/><Relationship Id="rId1" Type="http://schemas.openxmlformats.org/officeDocument/2006/relationships/vmlDrawing" Target="../drawings/vmlDrawing13.vml"/><Relationship Id="rId4" Type="http://schemas.openxmlformats.org/officeDocument/2006/relationships/image" Target="../media/image20.emf"/></Relationships>
</file>

<file path=ppt/slides/_rels/slide23.xml.rels><?xml version="1.0" encoding="UTF-8" standalone="yes"?>
<Relationships xmlns="http://schemas.openxmlformats.org/package/2006/relationships"><Relationship Id="rId3" Type="http://schemas.openxmlformats.org/officeDocument/2006/relationships/package" Target="../embeddings/Microsoft_Visio_Drawing15.vsdx"/><Relationship Id="rId2" Type="http://schemas.openxmlformats.org/officeDocument/2006/relationships/slideLayout" Target="../slideLayouts/slideLayout2.xml"/><Relationship Id="rId1" Type="http://schemas.openxmlformats.org/officeDocument/2006/relationships/vmlDrawing" Target="../drawings/vmlDrawing14.vml"/><Relationship Id="rId4" Type="http://schemas.openxmlformats.org/officeDocument/2006/relationships/image" Target="../media/image21.emf"/></Relationships>
</file>

<file path=ppt/slides/_rels/slide24.xml.rels><?xml version="1.0" encoding="UTF-8" standalone="yes"?>
<Relationships xmlns="http://schemas.openxmlformats.org/package/2006/relationships"><Relationship Id="rId3" Type="http://schemas.openxmlformats.org/officeDocument/2006/relationships/package" Target="../embeddings/Microsoft_Visio_Drawing16.vsdx"/><Relationship Id="rId2" Type="http://schemas.openxmlformats.org/officeDocument/2006/relationships/slideLayout" Target="../slideLayouts/slideLayout2.xml"/><Relationship Id="rId1" Type="http://schemas.openxmlformats.org/officeDocument/2006/relationships/vmlDrawing" Target="../drawings/vmlDrawing15.vml"/><Relationship Id="rId4" Type="http://schemas.openxmlformats.org/officeDocument/2006/relationships/image" Target="../media/image22.emf"/></Relationships>
</file>

<file path=ppt/slides/_rels/slide25.xml.rels><?xml version="1.0" encoding="UTF-8" standalone="yes"?>
<Relationships xmlns="http://schemas.openxmlformats.org/package/2006/relationships"><Relationship Id="rId3" Type="http://schemas.openxmlformats.org/officeDocument/2006/relationships/package" Target="../embeddings/Microsoft_Visio_Drawing17.vsdx"/><Relationship Id="rId2" Type="http://schemas.openxmlformats.org/officeDocument/2006/relationships/slideLayout" Target="../slideLayouts/slideLayout2.xml"/><Relationship Id="rId1" Type="http://schemas.openxmlformats.org/officeDocument/2006/relationships/vmlDrawing" Target="../drawings/vmlDrawing16.vml"/><Relationship Id="rId4" Type="http://schemas.openxmlformats.org/officeDocument/2006/relationships/image" Target="../media/image23.emf"/></Relationships>
</file>

<file path=ppt/slides/_rels/slide26.xml.rels><?xml version="1.0" encoding="UTF-8" standalone="yes"?>
<Relationships xmlns="http://schemas.openxmlformats.org/package/2006/relationships"><Relationship Id="rId3" Type="http://schemas.openxmlformats.org/officeDocument/2006/relationships/package" Target="../embeddings/Microsoft_Visio_Drawing18.vsdx"/><Relationship Id="rId2" Type="http://schemas.openxmlformats.org/officeDocument/2006/relationships/slideLayout" Target="../slideLayouts/slideLayout2.xml"/><Relationship Id="rId1" Type="http://schemas.openxmlformats.org/officeDocument/2006/relationships/vmlDrawing" Target="../drawings/vmlDrawing17.vml"/><Relationship Id="rId4" Type="http://schemas.openxmlformats.org/officeDocument/2006/relationships/image" Target="../media/image24.emf"/></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Visio_Drawing19.vsdx"/><Relationship Id="rId2" Type="http://schemas.openxmlformats.org/officeDocument/2006/relationships/slideLayout" Target="../slideLayouts/slideLayout2.xml"/><Relationship Id="rId1" Type="http://schemas.openxmlformats.org/officeDocument/2006/relationships/vmlDrawing" Target="../drawings/vmlDrawing18.vml"/><Relationship Id="rId4" Type="http://schemas.openxmlformats.org/officeDocument/2006/relationships/image" Target="../media/image25.emf"/></Relationships>
</file>

<file path=ppt/slides/_rels/slide28.xml.rels><?xml version="1.0" encoding="UTF-8" standalone="yes"?>
<Relationships xmlns="http://schemas.openxmlformats.org/package/2006/relationships"><Relationship Id="rId3" Type="http://schemas.openxmlformats.org/officeDocument/2006/relationships/package" Target="../embeddings/Microsoft_Visio_Drawing20.vsdx"/><Relationship Id="rId2" Type="http://schemas.openxmlformats.org/officeDocument/2006/relationships/slideLayout" Target="../slideLayouts/slideLayout2.xml"/><Relationship Id="rId1" Type="http://schemas.openxmlformats.org/officeDocument/2006/relationships/vmlDrawing" Target="../drawings/vmlDrawing19.vml"/><Relationship Id="rId4" Type="http://schemas.openxmlformats.org/officeDocument/2006/relationships/image" Target="../media/image26.emf"/></Relationships>
</file>

<file path=ppt/slides/_rels/slide29.xml.rels><?xml version="1.0" encoding="UTF-8" standalone="yes"?>
<Relationships xmlns="http://schemas.openxmlformats.org/package/2006/relationships"><Relationship Id="rId3" Type="http://schemas.openxmlformats.org/officeDocument/2006/relationships/package" Target="../embeddings/Microsoft_Visio_Drawing21.vsdx"/><Relationship Id="rId2" Type="http://schemas.openxmlformats.org/officeDocument/2006/relationships/slideLayout" Target="../slideLayouts/slideLayout2.xml"/><Relationship Id="rId1" Type="http://schemas.openxmlformats.org/officeDocument/2006/relationships/vmlDrawing" Target="../drawings/vmlDrawing20.vml"/><Relationship Id="rId4" Type="http://schemas.openxmlformats.org/officeDocument/2006/relationships/image" Target="../media/image27.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package" Target="../embeddings/Microsoft_Visio_Drawing22.vsdx"/><Relationship Id="rId2" Type="http://schemas.openxmlformats.org/officeDocument/2006/relationships/slideLayout" Target="../slideLayouts/slideLayout2.xml"/><Relationship Id="rId1" Type="http://schemas.openxmlformats.org/officeDocument/2006/relationships/vmlDrawing" Target="../drawings/vmlDrawing21.v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package" Target="../embeddings/Microsoft_Visio_Drawing23.vsdx"/><Relationship Id="rId2" Type="http://schemas.openxmlformats.org/officeDocument/2006/relationships/slideLayout" Target="../slideLayouts/slideLayout2.xml"/><Relationship Id="rId1" Type="http://schemas.openxmlformats.org/officeDocument/2006/relationships/vmlDrawing" Target="../drawings/vmlDrawing22.vml"/><Relationship Id="rId4" Type="http://schemas.openxmlformats.org/officeDocument/2006/relationships/image" Target="../media/image29.emf"/></Relationships>
</file>

<file path=ppt/slides/_rels/slide32.xml.rels><?xml version="1.0" encoding="UTF-8" standalone="yes"?>
<Relationships xmlns="http://schemas.openxmlformats.org/package/2006/relationships"><Relationship Id="rId3" Type="http://schemas.openxmlformats.org/officeDocument/2006/relationships/package" Target="../embeddings/Microsoft_Visio_Drawing24.vsdx"/><Relationship Id="rId2" Type="http://schemas.openxmlformats.org/officeDocument/2006/relationships/slideLayout" Target="../slideLayouts/slideLayout2.xml"/><Relationship Id="rId1" Type="http://schemas.openxmlformats.org/officeDocument/2006/relationships/vmlDrawing" Target="../drawings/vmlDrawing23.vml"/><Relationship Id="rId4" Type="http://schemas.openxmlformats.org/officeDocument/2006/relationships/image" Target="../media/image30.emf"/></Relationships>
</file>

<file path=ppt/slides/_rels/slide33.xml.rels><?xml version="1.0" encoding="UTF-8" standalone="yes"?>
<Relationships xmlns="http://schemas.openxmlformats.org/package/2006/relationships"><Relationship Id="rId3" Type="http://schemas.openxmlformats.org/officeDocument/2006/relationships/package" Target="../embeddings/Microsoft_Visio_Drawing25.vsdx"/><Relationship Id="rId2" Type="http://schemas.openxmlformats.org/officeDocument/2006/relationships/slideLayout" Target="../slideLayouts/slideLayout2.xml"/><Relationship Id="rId1" Type="http://schemas.openxmlformats.org/officeDocument/2006/relationships/vmlDrawing" Target="../drawings/vmlDrawing24.vml"/><Relationship Id="rId4" Type="http://schemas.openxmlformats.org/officeDocument/2006/relationships/image" Target="../media/image31.emf"/></Relationships>
</file>

<file path=ppt/slides/_rels/slide34.xml.rels><?xml version="1.0" encoding="UTF-8" standalone="yes"?>
<Relationships xmlns="http://schemas.openxmlformats.org/package/2006/relationships"><Relationship Id="rId3" Type="http://schemas.openxmlformats.org/officeDocument/2006/relationships/package" Target="../embeddings/Microsoft_Visio_Drawing26.vsdx"/><Relationship Id="rId2" Type="http://schemas.openxmlformats.org/officeDocument/2006/relationships/slideLayout" Target="../slideLayouts/slideLayout2.xml"/><Relationship Id="rId1" Type="http://schemas.openxmlformats.org/officeDocument/2006/relationships/vmlDrawing" Target="../drawings/vmlDrawing25.vml"/><Relationship Id="rId4" Type="http://schemas.openxmlformats.org/officeDocument/2006/relationships/image" Target="../media/image32.emf"/></Relationships>
</file>

<file path=ppt/slides/_rels/slide35.xml.rels><?xml version="1.0" encoding="UTF-8" standalone="yes"?>
<Relationships xmlns="http://schemas.openxmlformats.org/package/2006/relationships"><Relationship Id="rId3" Type="http://schemas.openxmlformats.org/officeDocument/2006/relationships/package" Target="../embeddings/Microsoft_Visio_Drawing27.vsdx"/><Relationship Id="rId2" Type="http://schemas.openxmlformats.org/officeDocument/2006/relationships/slideLayout" Target="../slideLayouts/slideLayout2.xml"/><Relationship Id="rId1" Type="http://schemas.openxmlformats.org/officeDocument/2006/relationships/vmlDrawing" Target="../drawings/vmlDrawing26.vml"/><Relationship Id="rId4" Type="http://schemas.openxmlformats.org/officeDocument/2006/relationships/image" Target="../media/image33.emf"/></Relationships>
</file>

<file path=ppt/slides/_rels/slide36.xml.rels><?xml version="1.0" encoding="UTF-8" standalone="yes"?>
<Relationships xmlns="http://schemas.openxmlformats.org/package/2006/relationships"><Relationship Id="rId8" Type="http://schemas.openxmlformats.org/officeDocument/2006/relationships/image" Target="../media/image36.emf"/><Relationship Id="rId3" Type="http://schemas.openxmlformats.org/officeDocument/2006/relationships/package" Target="../embeddings/Microsoft_Visio_Drawing28.vsdx"/><Relationship Id="rId7" Type="http://schemas.openxmlformats.org/officeDocument/2006/relationships/package" Target="../embeddings/Microsoft_Visio_Drawing30.vsdx"/><Relationship Id="rId2" Type="http://schemas.openxmlformats.org/officeDocument/2006/relationships/slideLayout" Target="../slideLayouts/slideLayout2.xml"/><Relationship Id="rId1" Type="http://schemas.openxmlformats.org/officeDocument/2006/relationships/vmlDrawing" Target="../drawings/vmlDrawing27.vml"/><Relationship Id="rId6" Type="http://schemas.openxmlformats.org/officeDocument/2006/relationships/image" Target="../media/image35.emf"/><Relationship Id="rId5" Type="http://schemas.openxmlformats.org/officeDocument/2006/relationships/package" Target="../embeddings/Microsoft_Visio_Drawing29.vsdx"/><Relationship Id="rId4" Type="http://schemas.openxmlformats.org/officeDocument/2006/relationships/image" Target="../media/image34.emf"/></Relationships>
</file>

<file path=ppt/slides/_rels/slide37.xml.rels><?xml version="1.0" encoding="UTF-8" standalone="yes"?>
<Relationships xmlns="http://schemas.openxmlformats.org/package/2006/relationships"><Relationship Id="rId3" Type="http://schemas.openxmlformats.org/officeDocument/2006/relationships/package" Target="../embeddings/Microsoft_Visio_Drawing31.vsdx"/><Relationship Id="rId2" Type="http://schemas.openxmlformats.org/officeDocument/2006/relationships/slideLayout" Target="../slideLayouts/slideLayout2.xml"/><Relationship Id="rId1" Type="http://schemas.openxmlformats.org/officeDocument/2006/relationships/vmlDrawing" Target="../drawings/vmlDrawing28.vml"/><Relationship Id="rId4" Type="http://schemas.openxmlformats.org/officeDocument/2006/relationships/image" Target="../media/image37.emf"/></Relationships>
</file>

<file path=ppt/slides/_rels/slide38.xml.rels><?xml version="1.0" encoding="UTF-8" standalone="yes"?>
<Relationships xmlns="http://schemas.openxmlformats.org/package/2006/relationships"><Relationship Id="rId3" Type="http://schemas.openxmlformats.org/officeDocument/2006/relationships/package" Target="../embeddings/Microsoft_Visio_Drawing32.vsdx"/><Relationship Id="rId2" Type="http://schemas.openxmlformats.org/officeDocument/2006/relationships/slideLayout" Target="../slideLayouts/slideLayout2.xml"/><Relationship Id="rId1" Type="http://schemas.openxmlformats.org/officeDocument/2006/relationships/vmlDrawing" Target="../drawings/vmlDrawing29.vml"/><Relationship Id="rId4" Type="http://schemas.openxmlformats.org/officeDocument/2006/relationships/image" Target="../media/image38.emf"/></Relationships>
</file>

<file path=ppt/slides/_rels/slide39.xml.rels><?xml version="1.0" encoding="UTF-8" standalone="yes"?>
<Relationships xmlns="http://schemas.openxmlformats.org/package/2006/relationships"><Relationship Id="rId3" Type="http://schemas.openxmlformats.org/officeDocument/2006/relationships/package" Target="../embeddings/Microsoft_Visio_Drawing33.vsdx"/><Relationship Id="rId2" Type="http://schemas.openxmlformats.org/officeDocument/2006/relationships/slideLayout" Target="../slideLayouts/slideLayout2.xml"/><Relationship Id="rId1" Type="http://schemas.openxmlformats.org/officeDocument/2006/relationships/vmlDrawing" Target="../drawings/vmlDrawing30.vml"/><Relationship Id="rId4" Type="http://schemas.openxmlformats.org/officeDocument/2006/relationships/image" Target="../media/image39.emf"/></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5.emf"/><Relationship Id="rId4" Type="http://schemas.openxmlformats.org/officeDocument/2006/relationships/package" Target="../embeddings/Microsoft_Visio_Drawing.vsdx"/></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Visio_Drawing34.vsdx"/><Relationship Id="rId2" Type="http://schemas.openxmlformats.org/officeDocument/2006/relationships/slideLayout" Target="../slideLayouts/slideLayout2.xml"/><Relationship Id="rId1" Type="http://schemas.openxmlformats.org/officeDocument/2006/relationships/vmlDrawing" Target="../drawings/vmlDrawing31.vml"/><Relationship Id="rId4" Type="http://schemas.openxmlformats.org/officeDocument/2006/relationships/image" Target="../media/image40.emf"/></Relationships>
</file>

<file path=ppt/slides/_rels/slide41.xml.rels><?xml version="1.0" encoding="UTF-8" standalone="yes"?>
<Relationships xmlns="http://schemas.openxmlformats.org/package/2006/relationships"><Relationship Id="rId3" Type="http://schemas.openxmlformats.org/officeDocument/2006/relationships/package" Target="../embeddings/Microsoft_Visio_Drawing35.vsdx"/><Relationship Id="rId2" Type="http://schemas.openxmlformats.org/officeDocument/2006/relationships/slideLayout" Target="../slideLayouts/slideLayout2.xml"/><Relationship Id="rId1" Type="http://schemas.openxmlformats.org/officeDocument/2006/relationships/vmlDrawing" Target="../drawings/vmlDrawing32.vml"/><Relationship Id="rId4" Type="http://schemas.openxmlformats.org/officeDocument/2006/relationships/image" Target="../media/image39.emf"/></Relationships>
</file>

<file path=ppt/slides/_rels/slide42.xml.rels><?xml version="1.0" encoding="UTF-8" standalone="yes"?>
<Relationships xmlns="http://schemas.openxmlformats.org/package/2006/relationships"><Relationship Id="rId3" Type="http://schemas.openxmlformats.org/officeDocument/2006/relationships/package" Target="../embeddings/Microsoft_Visio_Drawing36.vsdx"/><Relationship Id="rId2" Type="http://schemas.openxmlformats.org/officeDocument/2006/relationships/slideLayout" Target="../slideLayouts/slideLayout2.xml"/><Relationship Id="rId1" Type="http://schemas.openxmlformats.org/officeDocument/2006/relationships/vmlDrawing" Target="../drawings/vmlDrawing33.vml"/><Relationship Id="rId4" Type="http://schemas.openxmlformats.org/officeDocument/2006/relationships/image" Target="../media/image41.emf"/></Relationships>
</file>

<file path=ppt/slides/_rels/slide43.xml.rels><?xml version="1.0" encoding="UTF-8" standalone="yes"?>
<Relationships xmlns="http://schemas.openxmlformats.org/package/2006/relationships"><Relationship Id="rId3" Type="http://schemas.openxmlformats.org/officeDocument/2006/relationships/package" Target="../embeddings/Microsoft_Visio_Drawing37.vsdx"/><Relationship Id="rId2" Type="http://schemas.openxmlformats.org/officeDocument/2006/relationships/slideLayout" Target="../slideLayouts/slideLayout2.xml"/><Relationship Id="rId1" Type="http://schemas.openxmlformats.org/officeDocument/2006/relationships/vmlDrawing" Target="../drawings/vmlDrawing34.vml"/><Relationship Id="rId4" Type="http://schemas.openxmlformats.org/officeDocument/2006/relationships/image" Target="../media/image42.emf"/></Relationships>
</file>

<file path=ppt/slides/_rels/slide44.xml.rels><?xml version="1.0" encoding="UTF-8" standalone="yes"?>
<Relationships xmlns="http://schemas.openxmlformats.org/package/2006/relationships"><Relationship Id="rId3" Type="http://schemas.openxmlformats.org/officeDocument/2006/relationships/package" Target="../embeddings/Microsoft_Visio_Drawing38.vsdx"/><Relationship Id="rId2" Type="http://schemas.openxmlformats.org/officeDocument/2006/relationships/slideLayout" Target="../slideLayouts/slideLayout2.xml"/><Relationship Id="rId1" Type="http://schemas.openxmlformats.org/officeDocument/2006/relationships/vmlDrawing" Target="../drawings/vmlDrawing35.vml"/><Relationship Id="rId4" Type="http://schemas.openxmlformats.org/officeDocument/2006/relationships/image" Target="../media/image43.emf"/></Relationships>
</file>

<file path=ppt/slides/_rels/slide45.xml.rels><?xml version="1.0" encoding="UTF-8" standalone="yes"?>
<Relationships xmlns="http://schemas.openxmlformats.org/package/2006/relationships"><Relationship Id="rId3" Type="http://schemas.openxmlformats.org/officeDocument/2006/relationships/package" Target="../embeddings/Microsoft_Visio_Drawing39.vsdx"/><Relationship Id="rId2" Type="http://schemas.openxmlformats.org/officeDocument/2006/relationships/slideLayout" Target="../slideLayouts/slideLayout2.xml"/><Relationship Id="rId1" Type="http://schemas.openxmlformats.org/officeDocument/2006/relationships/vmlDrawing" Target="../drawings/vmlDrawing36.vml"/><Relationship Id="rId4" Type="http://schemas.openxmlformats.org/officeDocument/2006/relationships/image" Target="../media/image44.emf"/></Relationships>
</file>

<file path=ppt/slides/_rels/slide46.xml.rels><?xml version="1.0" encoding="UTF-8" standalone="yes"?>
<Relationships xmlns="http://schemas.openxmlformats.org/package/2006/relationships"><Relationship Id="rId3" Type="http://schemas.openxmlformats.org/officeDocument/2006/relationships/package" Target="../embeddings/Microsoft_Visio_Drawing40.vsdx"/><Relationship Id="rId2" Type="http://schemas.openxmlformats.org/officeDocument/2006/relationships/slideLayout" Target="../slideLayouts/slideLayout2.xml"/><Relationship Id="rId1" Type="http://schemas.openxmlformats.org/officeDocument/2006/relationships/vmlDrawing" Target="../drawings/vmlDrawing37.vml"/><Relationship Id="rId4" Type="http://schemas.openxmlformats.org/officeDocument/2006/relationships/image" Target="../media/image45.emf"/></Relationships>
</file>

<file path=ppt/slides/_rels/slide47.xml.rels><?xml version="1.0" encoding="UTF-8" standalone="yes"?>
<Relationships xmlns="http://schemas.openxmlformats.org/package/2006/relationships"><Relationship Id="rId3" Type="http://schemas.openxmlformats.org/officeDocument/2006/relationships/package" Target="../embeddings/Microsoft_Visio_Drawing41.vsdx"/><Relationship Id="rId2" Type="http://schemas.openxmlformats.org/officeDocument/2006/relationships/slideLayout" Target="../slideLayouts/slideLayout2.xml"/><Relationship Id="rId1" Type="http://schemas.openxmlformats.org/officeDocument/2006/relationships/vmlDrawing" Target="../drawings/vmlDrawing38.vml"/><Relationship Id="rId4" Type="http://schemas.openxmlformats.org/officeDocument/2006/relationships/image" Target="../media/image46.emf"/></Relationships>
</file>

<file path=ppt/slides/_rels/slide48.xml.rels><?xml version="1.0" encoding="UTF-8" standalone="yes"?>
<Relationships xmlns="http://schemas.openxmlformats.org/package/2006/relationships"><Relationship Id="rId3" Type="http://schemas.openxmlformats.org/officeDocument/2006/relationships/package" Target="../embeddings/Microsoft_Visio_Drawing42.vsdx"/><Relationship Id="rId2" Type="http://schemas.openxmlformats.org/officeDocument/2006/relationships/slideLayout" Target="../slideLayouts/slideLayout2.xml"/><Relationship Id="rId1" Type="http://schemas.openxmlformats.org/officeDocument/2006/relationships/vmlDrawing" Target="../drawings/vmlDrawing39.vml"/><Relationship Id="rId4" Type="http://schemas.openxmlformats.org/officeDocument/2006/relationships/image" Target="../media/image47.emf"/></Relationships>
</file>

<file path=ppt/slides/_rels/slide49.xml.rels><?xml version="1.0" encoding="UTF-8" standalone="yes"?>
<Relationships xmlns="http://schemas.openxmlformats.org/package/2006/relationships"><Relationship Id="rId3" Type="http://schemas.openxmlformats.org/officeDocument/2006/relationships/package" Target="../embeddings/Microsoft_Visio_Drawing43.vsdx"/><Relationship Id="rId2" Type="http://schemas.openxmlformats.org/officeDocument/2006/relationships/slideLayout" Target="../slideLayouts/slideLayout2.xml"/><Relationship Id="rId1" Type="http://schemas.openxmlformats.org/officeDocument/2006/relationships/vmlDrawing" Target="../drawings/vmlDrawing40.vml"/><Relationship Id="rId4" Type="http://schemas.openxmlformats.org/officeDocument/2006/relationships/image" Target="../media/image48.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package" Target="../embeddings/Microsoft_Visio_Drawing44.vsdx"/><Relationship Id="rId2" Type="http://schemas.openxmlformats.org/officeDocument/2006/relationships/slideLayout" Target="../slideLayouts/slideLayout2.xml"/><Relationship Id="rId1" Type="http://schemas.openxmlformats.org/officeDocument/2006/relationships/vmlDrawing" Target="../drawings/vmlDrawing41.vml"/><Relationship Id="rId4" Type="http://schemas.openxmlformats.org/officeDocument/2006/relationships/image" Target="../media/image49.emf"/></Relationships>
</file>

<file path=ppt/slides/_rels/slide51.xml.rels><?xml version="1.0" encoding="UTF-8" standalone="yes"?>
<Relationships xmlns="http://schemas.openxmlformats.org/package/2006/relationships"><Relationship Id="rId3" Type="http://schemas.openxmlformats.org/officeDocument/2006/relationships/package" Target="../embeddings/Microsoft_Visio_Drawing45.vsdx"/><Relationship Id="rId2" Type="http://schemas.openxmlformats.org/officeDocument/2006/relationships/slideLayout" Target="../slideLayouts/slideLayout2.xml"/><Relationship Id="rId1" Type="http://schemas.openxmlformats.org/officeDocument/2006/relationships/vmlDrawing" Target="../drawings/vmlDrawing42.vml"/><Relationship Id="rId4" Type="http://schemas.openxmlformats.org/officeDocument/2006/relationships/image" Target="../media/image50.emf"/></Relationships>
</file>

<file path=ppt/slides/_rels/slide52.xml.rels><?xml version="1.0" encoding="UTF-8" standalone="yes"?>
<Relationships xmlns="http://schemas.openxmlformats.org/package/2006/relationships"><Relationship Id="rId3" Type="http://schemas.openxmlformats.org/officeDocument/2006/relationships/package" Target="../embeddings/Microsoft_Visio_Drawing46.vsdx"/><Relationship Id="rId2" Type="http://schemas.openxmlformats.org/officeDocument/2006/relationships/slideLayout" Target="../slideLayouts/slideLayout2.xml"/><Relationship Id="rId1" Type="http://schemas.openxmlformats.org/officeDocument/2006/relationships/vmlDrawing" Target="../drawings/vmlDrawing43.vml"/><Relationship Id="rId4" Type="http://schemas.openxmlformats.org/officeDocument/2006/relationships/image" Target="../media/image51.emf"/></Relationships>
</file>

<file path=ppt/slides/_rels/slide53.xml.rels><?xml version="1.0" encoding="UTF-8" standalone="yes"?>
<Relationships xmlns="http://schemas.openxmlformats.org/package/2006/relationships"><Relationship Id="rId3" Type="http://schemas.openxmlformats.org/officeDocument/2006/relationships/package" Target="../embeddings/Microsoft_Visio_Drawing47.vsdx"/><Relationship Id="rId2" Type="http://schemas.openxmlformats.org/officeDocument/2006/relationships/slideLayout" Target="../slideLayouts/slideLayout2.xml"/><Relationship Id="rId1" Type="http://schemas.openxmlformats.org/officeDocument/2006/relationships/vmlDrawing" Target="../drawings/vmlDrawing44.vml"/><Relationship Id="rId4" Type="http://schemas.openxmlformats.org/officeDocument/2006/relationships/image" Target="../media/image52.emf"/></Relationships>
</file>

<file path=ppt/slides/_rels/slide5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vmlDrawing" Target="../drawings/vmlDrawing45.vml"/><Relationship Id="rId5" Type="http://schemas.openxmlformats.org/officeDocument/2006/relationships/image" Target="../media/image54.emf"/><Relationship Id="rId4" Type="http://schemas.openxmlformats.org/officeDocument/2006/relationships/package" Target="../embeddings/Microsoft_Visio_Drawing48.vsdx"/></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package" Target="../embeddings/Microsoft_Visio_Drawing49.vsdx"/><Relationship Id="rId2" Type="http://schemas.openxmlformats.org/officeDocument/2006/relationships/slideLayout" Target="../slideLayouts/slideLayout2.xml"/><Relationship Id="rId1" Type="http://schemas.openxmlformats.org/officeDocument/2006/relationships/vmlDrawing" Target="../drawings/vmlDrawing46.vml"/><Relationship Id="rId4" Type="http://schemas.openxmlformats.org/officeDocument/2006/relationships/image" Target="../media/image55.emf"/></Relationships>
</file>

<file path=ppt/slides/_rels/slide58.xml.rels><?xml version="1.0" encoding="UTF-8" standalone="yes"?>
<Relationships xmlns="http://schemas.openxmlformats.org/package/2006/relationships"><Relationship Id="rId3" Type="http://schemas.openxmlformats.org/officeDocument/2006/relationships/package" Target="../embeddings/Microsoft_Visio_Drawing50.vsdx"/><Relationship Id="rId2" Type="http://schemas.openxmlformats.org/officeDocument/2006/relationships/slideLayout" Target="../slideLayouts/slideLayout2.xml"/><Relationship Id="rId1" Type="http://schemas.openxmlformats.org/officeDocument/2006/relationships/vmlDrawing" Target="../drawings/vmlDrawing47.vml"/><Relationship Id="rId4" Type="http://schemas.openxmlformats.org/officeDocument/2006/relationships/image" Target="../media/image56.emf"/></Relationships>
</file>

<file path=ppt/slides/_rels/slide59.xml.rels><?xml version="1.0" encoding="UTF-8" standalone="yes"?>
<Relationships xmlns="http://schemas.openxmlformats.org/package/2006/relationships"><Relationship Id="rId3" Type="http://schemas.openxmlformats.org/officeDocument/2006/relationships/package" Target="../embeddings/Microsoft_Visio_Drawing51.vsdx"/><Relationship Id="rId2" Type="http://schemas.openxmlformats.org/officeDocument/2006/relationships/slideLayout" Target="../slideLayouts/slideLayout2.xml"/><Relationship Id="rId1" Type="http://schemas.openxmlformats.org/officeDocument/2006/relationships/vmlDrawing" Target="../drawings/vmlDrawing48.vml"/><Relationship Id="rId4" Type="http://schemas.openxmlformats.org/officeDocument/2006/relationships/image" Target="../media/image57.emf"/></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package" Target="../embeddings/Microsoft_Visio_Drawing52.vsdx"/><Relationship Id="rId2" Type="http://schemas.openxmlformats.org/officeDocument/2006/relationships/slideLayout" Target="../slideLayouts/slideLayout2.xml"/><Relationship Id="rId1" Type="http://schemas.openxmlformats.org/officeDocument/2006/relationships/vmlDrawing" Target="../drawings/vmlDrawing49.vml"/><Relationship Id="rId4" Type="http://schemas.openxmlformats.org/officeDocument/2006/relationships/image" Target="../media/image58.emf"/></Relationships>
</file>

<file path=ppt/slides/_rels/slide61.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package" Target="../embeddings/Microsoft_Visio_Drawing53.vsdx"/><Relationship Id="rId2" Type="http://schemas.openxmlformats.org/officeDocument/2006/relationships/slideLayout" Target="../slideLayouts/slideLayout2.xml"/><Relationship Id="rId1" Type="http://schemas.openxmlformats.org/officeDocument/2006/relationships/vmlDrawing" Target="../drawings/vmlDrawing50.vml"/><Relationship Id="rId4" Type="http://schemas.openxmlformats.org/officeDocument/2006/relationships/image" Target="../media/image60.emf"/></Relationships>
</file>

<file path=ppt/slides/_rels/slide63.xml.rels><?xml version="1.0" encoding="UTF-8" standalone="yes"?>
<Relationships xmlns="http://schemas.openxmlformats.org/package/2006/relationships"><Relationship Id="rId3" Type="http://schemas.openxmlformats.org/officeDocument/2006/relationships/package" Target="../embeddings/Microsoft_Visio_Drawing54.vsdx"/><Relationship Id="rId2" Type="http://schemas.openxmlformats.org/officeDocument/2006/relationships/slideLayout" Target="../slideLayouts/slideLayout2.xml"/><Relationship Id="rId1" Type="http://schemas.openxmlformats.org/officeDocument/2006/relationships/vmlDrawing" Target="../drawings/vmlDrawing51.v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package" Target="../embeddings/Microsoft_Visio_Drawing55.vsdx"/><Relationship Id="rId2" Type="http://schemas.openxmlformats.org/officeDocument/2006/relationships/slideLayout" Target="../slideLayouts/slideLayout2.xml"/><Relationship Id="rId1" Type="http://schemas.openxmlformats.org/officeDocument/2006/relationships/vmlDrawing" Target="../drawings/vmlDrawing52.vml"/><Relationship Id="rId4" Type="http://schemas.openxmlformats.org/officeDocument/2006/relationships/image" Target="../media/image29.emf"/></Relationships>
</file>

<file path=ppt/slides/_rels/slide65.xml.rels><?xml version="1.0" encoding="UTF-8" standalone="yes"?>
<Relationships xmlns="http://schemas.openxmlformats.org/package/2006/relationships"><Relationship Id="rId3" Type="http://schemas.openxmlformats.org/officeDocument/2006/relationships/package" Target="../embeddings/Microsoft_Visio_Drawing56.vsdx"/><Relationship Id="rId2" Type="http://schemas.openxmlformats.org/officeDocument/2006/relationships/slideLayout" Target="../slideLayouts/slideLayout2.xml"/><Relationship Id="rId1" Type="http://schemas.openxmlformats.org/officeDocument/2006/relationships/vmlDrawing" Target="../drawings/vmlDrawing53.vml"/><Relationship Id="rId4" Type="http://schemas.openxmlformats.org/officeDocument/2006/relationships/image" Target="../media/image30.emf"/></Relationships>
</file>

<file path=ppt/slides/_rels/slide66.xml.rels><?xml version="1.0" encoding="UTF-8" standalone="yes"?>
<Relationships xmlns="http://schemas.openxmlformats.org/package/2006/relationships"><Relationship Id="rId3" Type="http://schemas.openxmlformats.org/officeDocument/2006/relationships/package" Target="../embeddings/Microsoft_Visio_Drawing57.vsdx"/><Relationship Id="rId2" Type="http://schemas.openxmlformats.org/officeDocument/2006/relationships/slideLayout" Target="../slideLayouts/slideLayout2.xml"/><Relationship Id="rId1" Type="http://schemas.openxmlformats.org/officeDocument/2006/relationships/vmlDrawing" Target="../drawings/vmlDrawing54.vml"/><Relationship Id="rId4" Type="http://schemas.openxmlformats.org/officeDocument/2006/relationships/image" Target="../media/image31.emf"/></Relationships>
</file>

<file path=ppt/slides/_rels/slide67.xml.rels><?xml version="1.0" encoding="UTF-8" standalone="yes"?>
<Relationships xmlns="http://schemas.openxmlformats.org/package/2006/relationships"><Relationship Id="rId3" Type="http://schemas.openxmlformats.org/officeDocument/2006/relationships/package" Target="../embeddings/Microsoft_Visio_Drawing58.vsdx"/><Relationship Id="rId2" Type="http://schemas.openxmlformats.org/officeDocument/2006/relationships/slideLayout" Target="../slideLayouts/slideLayout2.xml"/><Relationship Id="rId1" Type="http://schemas.openxmlformats.org/officeDocument/2006/relationships/vmlDrawing" Target="../drawings/vmlDrawing55.vml"/><Relationship Id="rId6" Type="http://schemas.openxmlformats.org/officeDocument/2006/relationships/image" Target="../media/image62.emf"/><Relationship Id="rId5" Type="http://schemas.openxmlformats.org/officeDocument/2006/relationships/package" Target="../embeddings/Microsoft_Visio_Drawing59.vsdx"/><Relationship Id="rId4" Type="http://schemas.openxmlformats.org/officeDocument/2006/relationships/image" Target="../media/image61.emf"/></Relationships>
</file>

<file path=ppt/slides/_rels/slide68.xml.rels><?xml version="1.0" encoding="UTF-8" standalone="yes"?>
<Relationships xmlns="http://schemas.openxmlformats.org/package/2006/relationships"><Relationship Id="rId3" Type="http://schemas.openxmlformats.org/officeDocument/2006/relationships/package" Target="../embeddings/Microsoft_Visio_Drawing60.vsdx"/><Relationship Id="rId2" Type="http://schemas.openxmlformats.org/officeDocument/2006/relationships/slideLayout" Target="../slideLayouts/slideLayout2.xml"/><Relationship Id="rId1" Type="http://schemas.openxmlformats.org/officeDocument/2006/relationships/vmlDrawing" Target="../drawings/vmlDrawing56.vml"/><Relationship Id="rId4" Type="http://schemas.openxmlformats.org/officeDocument/2006/relationships/image" Target="../media/image37.emf"/></Relationships>
</file>

<file path=ppt/slides/_rels/slide69.xml.rels><?xml version="1.0" encoding="UTF-8" standalone="yes"?>
<Relationships xmlns="http://schemas.openxmlformats.org/package/2006/relationships"><Relationship Id="rId3" Type="http://schemas.openxmlformats.org/officeDocument/2006/relationships/package" Target="../embeddings/Microsoft_Visio_Drawing61.vsdx"/><Relationship Id="rId2" Type="http://schemas.openxmlformats.org/officeDocument/2006/relationships/slideLayout" Target="../slideLayouts/slideLayout2.xml"/><Relationship Id="rId1" Type="http://schemas.openxmlformats.org/officeDocument/2006/relationships/vmlDrawing" Target="../drawings/vmlDrawing57.vml"/><Relationship Id="rId4" Type="http://schemas.openxmlformats.org/officeDocument/2006/relationships/image" Target="../media/image63.emf"/></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package" Target="../embeddings/Microsoft_Visio_Drawing62.vsdx"/><Relationship Id="rId2" Type="http://schemas.openxmlformats.org/officeDocument/2006/relationships/slideLayout" Target="../slideLayouts/slideLayout2.xml"/><Relationship Id="rId1" Type="http://schemas.openxmlformats.org/officeDocument/2006/relationships/vmlDrawing" Target="../drawings/vmlDrawing58.vml"/><Relationship Id="rId4" Type="http://schemas.openxmlformats.org/officeDocument/2006/relationships/image" Target="../media/image39.emf"/></Relationships>
</file>

<file path=ppt/slides/_rels/slide71.xml.rels><?xml version="1.0" encoding="UTF-8" standalone="yes"?>
<Relationships xmlns="http://schemas.openxmlformats.org/package/2006/relationships"><Relationship Id="rId3" Type="http://schemas.openxmlformats.org/officeDocument/2006/relationships/package" Target="../embeddings/Microsoft_Visio_Drawing63.vsdx"/><Relationship Id="rId2" Type="http://schemas.openxmlformats.org/officeDocument/2006/relationships/slideLayout" Target="../slideLayouts/slideLayout2.xml"/><Relationship Id="rId1" Type="http://schemas.openxmlformats.org/officeDocument/2006/relationships/vmlDrawing" Target="../drawings/vmlDrawing59.vml"/><Relationship Id="rId4" Type="http://schemas.openxmlformats.org/officeDocument/2006/relationships/image" Target="../media/image64.emf"/></Relationships>
</file>

<file path=ppt/slides/_rels/slide72.xml.rels><?xml version="1.0" encoding="UTF-8" standalone="yes"?>
<Relationships xmlns="http://schemas.openxmlformats.org/package/2006/relationships"><Relationship Id="rId3" Type="http://schemas.openxmlformats.org/officeDocument/2006/relationships/package" Target="../embeddings/Microsoft_Visio_Drawing64.vsdx"/><Relationship Id="rId2" Type="http://schemas.openxmlformats.org/officeDocument/2006/relationships/slideLayout" Target="../slideLayouts/slideLayout2.xml"/><Relationship Id="rId1" Type="http://schemas.openxmlformats.org/officeDocument/2006/relationships/vmlDrawing" Target="../drawings/vmlDrawing60.vml"/><Relationship Id="rId6" Type="http://schemas.openxmlformats.org/officeDocument/2006/relationships/image" Target="../media/image66.emf"/><Relationship Id="rId5" Type="http://schemas.openxmlformats.org/officeDocument/2006/relationships/package" Target="../embeddings/Microsoft_Visio_Drawing65.vsdx"/><Relationship Id="rId4" Type="http://schemas.openxmlformats.org/officeDocument/2006/relationships/image" Target="../media/image65.emf"/></Relationships>
</file>

<file path=ppt/slides/_rels/slide73.xml.rels><?xml version="1.0" encoding="UTF-8" standalone="yes"?>
<Relationships xmlns="http://schemas.openxmlformats.org/package/2006/relationships"><Relationship Id="rId3" Type="http://schemas.openxmlformats.org/officeDocument/2006/relationships/package" Target="../embeddings/Microsoft_Visio_Drawing66.vsdx"/><Relationship Id="rId2" Type="http://schemas.openxmlformats.org/officeDocument/2006/relationships/slideLayout" Target="../slideLayouts/slideLayout2.xml"/><Relationship Id="rId1" Type="http://schemas.openxmlformats.org/officeDocument/2006/relationships/vmlDrawing" Target="../drawings/vmlDrawing61.vml"/><Relationship Id="rId4" Type="http://schemas.openxmlformats.org/officeDocument/2006/relationships/image" Target="../media/image67.emf"/></Relationships>
</file>

<file path=ppt/slides/_rels/slide74.xml.rels><?xml version="1.0" encoding="UTF-8" standalone="yes"?>
<Relationships xmlns="http://schemas.openxmlformats.org/package/2006/relationships"><Relationship Id="rId3" Type="http://schemas.openxmlformats.org/officeDocument/2006/relationships/package" Target="../embeddings/Microsoft_Visio_Drawing67.vsdx"/><Relationship Id="rId2" Type="http://schemas.openxmlformats.org/officeDocument/2006/relationships/slideLayout" Target="../slideLayouts/slideLayout2.xml"/><Relationship Id="rId1" Type="http://schemas.openxmlformats.org/officeDocument/2006/relationships/vmlDrawing" Target="../drawings/vmlDrawing62.vml"/><Relationship Id="rId4" Type="http://schemas.openxmlformats.org/officeDocument/2006/relationships/image" Target="../media/image68.emf"/></Relationships>
</file>

<file path=ppt/slides/_rels/slide75.xml.rels><?xml version="1.0" encoding="UTF-8" standalone="yes"?>
<Relationships xmlns="http://schemas.openxmlformats.org/package/2006/relationships"><Relationship Id="rId3" Type="http://schemas.openxmlformats.org/officeDocument/2006/relationships/package" Target="../embeddings/Microsoft_Visio_Drawing68.vsdx"/><Relationship Id="rId2" Type="http://schemas.openxmlformats.org/officeDocument/2006/relationships/slideLayout" Target="../slideLayouts/slideLayout2.xml"/><Relationship Id="rId1" Type="http://schemas.openxmlformats.org/officeDocument/2006/relationships/vmlDrawing" Target="../drawings/vmlDrawing63.vml"/><Relationship Id="rId4" Type="http://schemas.openxmlformats.org/officeDocument/2006/relationships/image" Target="../media/image44.emf"/></Relationships>
</file>

<file path=ppt/slides/_rels/slide76.xml.rels><?xml version="1.0" encoding="UTF-8" standalone="yes"?>
<Relationships xmlns="http://schemas.openxmlformats.org/package/2006/relationships"><Relationship Id="rId3" Type="http://schemas.openxmlformats.org/officeDocument/2006/relationships/package" Target="../embeddings/Microsoft_Visio_Drawing69.vsdx"/><Relationship Id="rId2" Type="http://schemas.openxmlformats.org/officeDocument/2006/relationships/slideLayout" Target="../slideLayouts/slideLayout2.xml"/><Relationship Id="rId1" Type="http://schemas.openxmlformats.org/officeDocument/2006/relationships/vmlDrawing" Target="../drawings/vmlDrawing64.vml"/><Relationship Id="rId4" Type="http://schemas.openxmlformats.org/officeDocument/2006/relationships/image" Target="../media/image69.emf"/></Relationships>
</file>

<file path=ppt/slides/_rels/slide77.xml.rels><?xml version="1.0" encoding="UTF-8" standalone="yes"?>
<Relationships xmlns="http://schemas.openxmlformats.org/package/2006/relationships"><Relationship Id="rId3" Type="http://schemas.openxmlformats.org/officeDocument/2006/relationships/package" Target="../embeddings/Microsoft_Visio_Drawing70.vsdx"/><Relationship Id="rId2" Type="http://schemas.openxmlformats.org/officeDocument/2006/relationships/slideLayout" Target="../slideLayouts/slideLayout2.xml"/><Relationship Id="rId1" Type="http://schemas.openxmlformats.org/officeDocument/2006/relationships/vmlDrawing" Target="../drawings/vmlDrawing65.vml"/><Relationship Id="rId4" Type="http://schemas.openxmlformats.org/officeDocument/2006/relationships/image" Target="../media/image46.emf"/></Relationships>
</file>

<file path=ppt/slides/_rels/slide78.xml.rels><?xml version="1.0" encoding="UTF-8" standalone="yes"?>
<Relationships xmlns="http://schemas.openxmlformats.org/package/2006/relationships"><Relationship Id="rId3" Type="http://schemas.openxmlformats.org/officeDocument/2006/relationships/package" Target="../embeddings/Microsoft_Visio_Drawing71.vsdx"/><Relationship Id="rId2" Type="http://schemas.openxmlformats.org/officeDocument/2006/relationships/slideLayout" Target="../slideLayouts/slideLayout2.xml"/><Relationship Id="rId1" Type="http://schemas.openxmlformats.org/officeDocument/2006/relationships/vmlDrawing" Target="../drawings/vmlDrawing66.vml"/><Relationship Id="rId4" Type="http://schemas.openxmlformats.org/officeDocument/2006/relationships/image" Target="../media/image70.emf"/></Relationships>
</file>

<file path=ppt/slides/_rels/slide79.xml.rels><?xml version="1.0" encoding="UTF-8" standalone="yes"?>
<Relationships xmlns="http://schemas.openxmlformats.org/package/2006/relationships"><Relationship Id="rId3" Type="http://schemas.openxmlformats.org/officeDocument/2006/relationships/package" Target="../embeddings/Microsoft_Visio_Drawing44.vsdx"/><Relationship Id="rId2" Type="http://schemas.openxmlformats.org/officeDocument/2006/relationships/slideLayout" Target="../slideLayouts/slideLayout2.xml"/><Relationship Id="rId1" Type="http://schemas.openxmlformats.org/officeDocument/2006/relationships/vmlDrawing" Target="../drawings/vmlDrawing67.vml"/><Relationship Id="rId4" Type="http://schemas.openxmlformats.org/officeDocument/2006/relationships/image" Target="../media/image49.e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7.emf"/><Relationship Id="rId4" Type="http://schemas.openxmlformats.org/officeDocument/2006/relationships/package" Target="../embeddings/Microsoft_Visio_Drawing1.vsdx"/></Relationships>
</file>

<file path=ppt/slides/_rels/slide80.xml.rels><?xml version="1.0" encoding="UTF-8" standalone="yes"?>
<Relationships xmlns="http://schemas.openxmlformats.org/package/2006/relationships"><Relationship Id="rId3" Type="http://schemas.openxmlformats.org/officeDocument/2006/relationships/package" Target="../embeddings/Microsoft_Visio_Drawing45.vsdx"/><Relationship Id="rId2" Type="http://schemas.openxmlformats.org/officeDocument/2006/relationships/slideLayout" Target="../slideLayouts/slideLayout2.xml"/><Relationship Id="rId1" Type="http://schemas.openxmlformats.org/officeDocument/2006/relationships/vmlDrawing" Target="../drawings/vmlDrawing68.vml"/><Relationship Id="rId4" Type="http://schemas.openxmlformats.org/officeDocument/2006/relationships/image" Target="../media/image50.emf"/></Relationships>
</file>

<file path=ppt/slides/_rels/slide81.xml.rels><?xml version="1.0" encoding="UTF-8" standalone="yes"?>
<Relationships xmlns="http://schemas.openxmlformats.org/package/2006/relationships"><Relationship Id="rId3" Type="http://schemas.openxmlformats.org/officeDocument/2006/relationships/package" Target="../embeddings/Microsoft_Visio_Drawing47.vsdx"/><Relationship Id="rId2" Type="http://schemas.openxmlformats.org/officeDocument/2006/relationships/slideLayout" Target="../slideLayouts/slideLayout2.xml"/><Relationship Id="rId1" Type="http://schemas.openxmlformats.org/officeDocument/2006/relationships/vmlDrawing" Target="../drawings/vmlDrawing69.vml"/><Relationship Id="rId4" Type="http://schemas.openxmlformats.org/officeDocument/2006/relationships/image" Target="../media/image52.emf"/></Relationships>
</file>

<file path=ppt/slides/_rels/slide8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package" Target="../embeddings/Microsoft_Visio_Drawing72.vsdx"/><Relationship Id="rId2" Type="http://schemas.openxmlformats.org/officeDocument/2006/relationships/slideLayout" Target="../slideLayouts/slideLayout2.xml"/><Relationship Id="rId1" Type="http://schemas.openxmlformats.org/officeDocument/2006/relationships/vmlDrawing" Target="../drawings/vmlDrawing70.vml"/><Relationship Id="rId4" Type="http://schemas.openxmlformats.org/officeDocument/2006/relationships/image" Target="../media/image71.emf"/></Relationships>
</file>

<file path=ppt/slides/_rels/slide85.xml.rels><?xml version="1.0" encoding="UTF-8" standalone="yes"?>
<Relationships xmlns="http://schemas.openxmlformats.org/package/2006/relationships"><Relationship Id="rId3" Type="http://schemas.openxmlformats.org/officeDocument/2006/relationships/package" Target="../embeddings/Microsoft_Visio_Drawing73.vsdx"/><Relationship Id="rId2" Type="http://schemas.openxmlformats.org/officeDocument/2006/relationships/slideLayout" Target="../slideLayouts/slideLayout2.xml"/><Relationship Id="rId1" Type="http://schemas.openxmlformats.org/officeDocument/2006/relationships/vmlDrawing" Target="../drawings/vmlDrawing71.vml"/><Relationship Id="rId4" Type="http://schemas.openxmlformats.org/officeDocument/2006/relationships/image" Target="../media/image72.emf"/></Relationships>
</file>

<file path=ppt/slides/_rels/slide86.xml.rels><?xml version="1.0" encoding="UTF-8" standalone="yes"?>
<Relationships xmlns="http://schemas.openxmlformats.org/package/2006/relationships"><Relationship Id="rId3" Type="http://schemas.openxmlformats.org/officeDocument/2006/relationships/package" Target="../embeddings/Microsoft_Visio_Drawing74.vsdx"/><Relationship Id="rId2" Type="http://schemas.openxmlformats.org/officeDocument/2006/relationships/slideLayout" Target="../slideLayouts/slideLayout2.xml"/><Relationship Id="rId1" Type="http://schemas.openxmlformats.org/officeDocument/2006/relationships/vmlDrawing" Target="../drawings/vmlDrawing72.vml"/><Relationship Id="rId4" Type="http://schemas.openxmlformats.org/officeDocument/2006/relationships/image" Target="../media/image73.emf"/></Relationships>
</file>

<file path=ppt/slides/_rels/slide87.xml.rels><?xml version="1.0" encoding="UTF-8" standalone="yes"?>
<Relationships xmlns="http://schemas.openxmlformats.org/package/2006/relationships"><Relationship Id="rId3" Type="http://schemas.openxmlformats.org/officeDocument/2006/relationships/package" Target="../embeddings/Microsoft_Visio_Drawing75.vsdx"/><Relationship Id="rId2" Type="http://schemas.openxmlformats.org/officeDocument/2006/relationships/slideLayout" Target="../slideLayouts/slideLayout2.xml"/><Relationship Id="rId1" Type="http://schemas.openxmlformats.org/officeDocument/2006/relationships/vmlDrawing" Target="../drawings/vmlDrawing73.vml"/><Relationship Id="rId4" Type="http://schemas.openxmlformats.org/officeDocument/2006/relationships/image" Target="../media/image74.emf"/></Relationships>
</file>

<file path=ppt/slides/_rels/slide88.xml.rels><?xml version="1.0" encoding="UTF-8" standalone="yes"?>
<Relationships xmlns="http://schemas.openxmlformats.org/package/2006/relationships"><Relationship Id="rId3" Type="http://schemas.openxmlformats.org/officeDocument/2006/relationships/package" Target="../embeddings/Microsoft_Visio_Drawing76.vsdx"/><Relationship Id="rId2" Type="http://schemas.openxmlformats.org/officeDocument/2006/relationships/slideLayout" Target="../slideLayouts/slideLayout2.xml"/><Relationship Id="rId1" Type="http://schemas.openxmlformats.org/officeDocument/2006/relationships/vmlDrawing" Target="../drawings/vmlDrawing74.vml"/><Relationship Id="rId4" Type="http://schemas.openxmlformats.org/officeDocument/2006/relationships/image" Target="../media/image75.emf"/></Relationships>
</file>

<file path=ppt/slides/_rels/slide89.xml.rels><?xml version="1.0" encoding="UTF-8" standalone="yes"?>
<Relationships xmlns="http://schemas.openxmlformats.org/package/2006/relationships"><Relationship Id="rId3" Type="http://schemas.openxmlformats.org/officeDocument/2006/relationships/package" Target="../embeddings/Microsoft_Visio_Drawing77.vsdx"/><Relationship Id="rId2" Type="http://schemas.openxmlformats.org/officeDocument/2006/relationships/slideLayout" Target="../slideLayouts/slideLayout2.xml"/><Relationship Id="rId1" Type="http://schemas.openxmlformats.org/officeDocument/2006/relationships/vmlDrawing" Target="../drawings/vmlDrawing75.vml"/><Relationship Id="rId4" Type="http://schemas.openxmlformats.org/officeDocument/2006/relationships/image" Target="../media/image76.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64038"/>
          </a:xfrm>
          <a:prstGeom prst="rect">
            <a:avLst/>
          </a:prstGeom>
        </p:spPr>
      </p:pic>
      <p:sp>
        <p:nvSpPr>
          <p:cNvPr id="65" name="矩形 64"/>
          <p:cNvSpPr/>
          <p:nvPr/>
        </p:nvSpPr>
        <p:spPr>
          <a:xfrm>
            <a:off x="0" y="5035826"/>
            <a:ext cx="9144000" cy="10767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21DFA276-080E-45BC-BB6C-A8CBA87D4C6A}"/>
              </a:ext>
            </a:extLst>
          </p:cNvPr>
          <p:cNvSpPr txBox="1"/>
          <p:nvPr/>
        </p:nvSpPr>
        <p:spPr>
          <a:xfrm>
            <a:off x="1279377" y="1563638"/>
            <a:ext cx="6924974" cy="1107996"/>
          </a:xfrm>
          <a:prstGeom prst="rect">
            <a:avLst/>
          </a:prstGeom>
          <a:noFill/>
        </p:spPr>
        <p:txBody>
          <a:bodyPr wrap="none" lIns="0" tIns="0" rIns="0" bIns="0" rtlCol="0">
            <a:spAutoFit/>
          </a:bodyPr>
          <a:lstStyle/>
          <a:p>
            <a:pPr algn="ctr"/>
            <a:r>
              <a:rPr lang="zh-CN" altLang="en-US" sz="3600" b="1" dirty="0">
                <a:solidFill>
                  <a:schemeClr val="accent6"/>
                </a:solidFill>
                <a:latin typeface="微软雅黑" pitchFamily="34" charset="-122"/>
                <a:ea typeface="微软雅黑" pitchFamily="34" charset="-122"/>
              </a:rPr>
              <a:t>辐射防护数据集成与监控系统软件</a:t>
            </a:r>
            <a:endParaRPr lang="en-US" altLang="zh-CN" sz="3600" b="1" dirty="0">
              <a:solidFill>
                <a:schemeClr val="accent6"/>
              </a:solidFill>
              <a:latin typeface="微软雅黑" pitchFamily="34" charset="-122"/>
              <a:ea typeface="微软雅黑" pitchFamily="34" charset="-122"/>
            </a:endParaRPr>
          </a:p>
          <a:p>
            <a:pPr algn="ctr"/>
            <a:r>
              <a:rPr lang="zh-CN" altLang="en-US" sz="3600" b="1" dirty="0">
                <a:solidFill>
                  <a:schemeClr val="accent6"/>
                </a:solidFill>
                <a:latin typeface="微软雅黑" pitchFamily="34" charset="-122"/>
                <a:ea typeface="微软雅黑" pitchFamily="34" charset="-122"/>
              </a:rPr>
              <a:t>二阶段评审报告</a:t>
            </a:r>
          </a:p>
        </p:txBody>
      </p:sp>
      <p:sp>
        <p:nvSpPr>
          <p:cNvPr id="3" name="文本框 2">
            <a:extLst>
              <a:ext uri="{FF2B5EF4-FFF2-40B4-BE49-F238E27FC236}">
                <a16:creationId xmlns:a16="http://schemas.microsoft.com/office/drawing/2014/main" id="{F7F05FD0-2EB6-47D4-B04E-BDD2F3A0649C}"/>
              </a:ext>
            </a:extLst>
          </p:cNvPr>
          <p:cNvSpPr txBox="1"/>
          <p:nvPr/>
        </p:nvSpPr>
        <p:spPr>
          <a:xfrm>
            <a:off x="2578422" y="3484398"/>
            <a:ext cx="3590728" cy="430887"/>
          </a:xfrm>
          <a:prstGeom prst="rect">
            <a:avLst/>
          </a:prstGeom>
          <a:noFill/>
        </p:spPr>
        <p:txBody>
          <a:bodyPr wrap="none" lIns="0" tIns="0" rIns="0" bIns="0" rtlCol="0">
            <a:spAutoFit/>
          </a:bodyPr>
          <a:lstStyle/>
          <a:p>
            <a:pPr algn="ctr"/>
            <a:r>
              <a:rPr lang="zh-CN" altLang="en-US" sz="2800" b="1" dirty="0">
                <a:solidFill>
                  <a:schemeClr val="accent3">
                    <a:lumMod val="20000"/>
                    <a:lumOff val="80000"/>
                  </a:schemeClr>
                </a:solidFill>
                <a:latin typeface="微软雅黑" pitchFamily="34" charset="-122"/>
                <a:ea typeface="微软雅黑" pitchFamily="34" charset="-122"/>
              </a:rPr>
              <a:t>四川天健科技有限公司</a:t>
            </a:r>
          </a:p>
        </p:txBody>
      </p:sp>
    </p:spTree>
    <p:extLst>
      <p:ext uri="{BB962C8B-B14F-4D97-AF65-F5344CB8AC3E}">
        <p14:creationId xmlns:p14="http://schemas.microsoft.com/office/powerpoint/2010/main" val="194779831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677960" cy="277143"/>
          </a:xfrm>
        </p:spPr>
        <p:txBody>
          <a:bodyPr/>
          <a:lstStyle/>
          <a:p>
            <a:r>
              <a:rPr lang="en-US" altLang="zh-CN" sz="2400" b="1" dirty="0">
                <a:solidFill>
                  <a:srgbClr val="F87A08"/>
                </a:solidFill>
              </a:rPr>
              <a:t>2</a:t>
            </a:r>
            <a:r>
              <a:rPr lang="en-US" altLang="zh-CN" b="1" dirty="0"/>
              <a:t>-3 </a:t>
            </a:r>
            <a:r>
              <a:rPr lang="zh-CN" altLang="en-US" b="1" dirty="0"/>
              <a:t>软件设计</a:t>
            </a:r>
            <a:r>
              <a:rPr lang="en-US" altLang="zh-CN" b="1" dirty="0"/>
              <a:t>-</a:t>
            </a:r>
            <a:r>
              <a:rPr lang="zh-CN" altLang="en-US" b="1" dirty="0"/>
              <a:t>控制工位软件模块说明</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表格 4">
            <a:extLst>
              <a:ext uri="{FF2B5EF4-FFF2-40B4-BE49-F238E27FC236}">
                <a16:creationId xmlns:a16="http://schemas.microsoft.com/office/drawing/2014/main" id="{C503AE46-C15F-46C7-B335-7BD9C23DA2FA}"/>
              </a:ext>
            </a:extLst>
          </p:cNvPr>
          <p:cNvGraphicFramePr>
            <a:graphicFrameLocks noGrp="1"/>
          </p:cNvGraphicFramePr>
          <p:nvPr>
            <p:extLst>
              <p:ext uri="{D42A27DB-BD31-4B8C-83A1-F6EECF244321}">
                <p14:modId xmlns:p14="http://schemas.microsoft.com/office/powerpoint/2010/main" val="789524244"/>
              </p:ext>
            </p:extLst>
          </p:nvPr>
        </p:nvGraphicFramePr>
        <p:xfrm>
          <a:off x="251520" y="843558"/>
          <a:ext cx="8640961" cy="3731006"/>
        </p:xfrm>
        <a:graphic>
          <a:graphicData uri="http://schemas.openxmlformats.org/drawingml/2006/table">
            <a:tbl>
              <a:tblPr firstRow="1" firstCol="1" bandRow="1">
                <a:tableStyleId>{5C22544A-7EE6-4342-B048-85BDC9FD1C3A}</a:tableStyleId>
              </a:tblPr>
              <a:tblGrid>
                <a:gridCol w="1700211">
                  <a:extLst>
                    <a:ext uri="{9D8B030D-6E8A-4147-A177-3AD203B41FA5}">
                      <a16:colId xmlns:a16="http://schemas.microsoft.com/office/drawing/2014/main" val="166819907"/>
                    </a:ext>
                  </a:extLst>
                </a:gridCol>
                <a:gridCol w="1486160">
                  <a:extLst>
                    <a:ext uri="{9D8B030D-6E8A-4147-A177-3AD203B41FA5}">
                      <a16:colId xmlns:a16="http://schemas.microsoft.com/office/drawing/2014/main" val="4230438355"/>
                    </a:ext>
                  </a:extLst>
                </a:gridCol>
                <a:gridCol w="5454590">
                  <a:extLst>
                    <a:ext uri="{9D8B030D-6E8A-4147-A177-3AD203B41FA5}">
                      <a16:colId xmlns:a16="http://schemas.microsoft.com/office/drawing/2014/main" val="1304417742"/>
                    </a:ext>
                  </a:extLst>
                </a:gridCol>
              </a:tblGrid>
              <a:tr h="167511">
                <a:tc>
                  <a:txBody>
                    <a:bodyPr/>
                    <a:lstStyle/>
                    <a:p>
                      <a:pPr>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子模块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模块描述</a:t>
                      </a:r>
                    </a:p>
                  </a:txBody>
                  <a:tcPr marL="68527" marR="68527" marT="0" marB="0"/>
                </a:tc>
                <a:extLst>
                  <a:ext uri="{0D108BD9-81ED-4DB2-BD59-A6C34878D82A}">
                    <a16:rowId xmlns:a16="http://schemas.microsoft.com/office/drawing/2014/main" val="2978407983"/>
                  </a:ext>
                </a:extLst>
              </a:tr>
              <a:tr h="167511">
                <a:tc rowSpan="2">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日志界面模块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日志显示界面模块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在软件主界面下方以列表的形式显示软件运行过程中产生的日志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4231430284"/>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日志查询界面模块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提供日志查询界面，接收用户输入的查询条件进行日志查询</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315051178"/>
                  </a:ext>
                </a:extLst>
              </a:tr>
              <a:tr h="167511">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账户管理模块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接收界面的登录</a:t>
                      </a:r>
                      <a:r>
                        <a:rPr lang="en-US"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a:t>
                      </a: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登出请求，完成账户登录</a:t>
                      </a:r>
                      <a:r>
                        <a:rPr lang="en-US"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a:t>
                      </a: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登出功能</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接收账户管理界面的新建账户请求，调用后台服务功能完成账户的创建</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接收账户管理界面的删除账户请求，调用后台服务功能完成账户的删除</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接收账户管理界面的修改账户信息请求，调用后台服务软件功能完成账户的信息修改</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723413869"/>
                  </a:ext>
                </a:extLst>
              </a:tr>
              <a:tr h="167511">
                <a:tc rowSpan="3">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参数设置模块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数据库参数设置模块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接收参数设置界面的数据库参数设置请求，更新本地数据库配置文件</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读取本地数据库配置文件中的数据库参数配置信息，供其他模块使用</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928463612"/>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网络参数设置模块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接收参数设置界面的网络参数设置请求，调用后台服务软件功能完成网络参数设置</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读取数据库中保存的网络参数配置信息，供其他模块使用</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526472417"/>
                  </a:ext>
                </a:extLst>
              </a:tr>
              <a:tr h="167511">
                <a:tc vMerge="1">
                  <a:txBody>
                    <a:bodyPr/>
                    <a:lstStyle/>
                    <a:p>
                      <a:endParaRPr lang="zh-CN" altLang="en-US"/>
                    </a:p>
                  </a:txBody>
                  <a:tcPr/>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组件重要状态显示设置模块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接收参数设置界面的组件重要状态显示设置请求，修改数据库中的组件重要状态显示配置参数</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读取数据库中保存的组件重要状态显示配置信息，供状态显示界面使用</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506375587"/>
                  </a:ext>
                </a:extLst>
              </a:tr>
            </a:tbl>
          </a:graphicData>
        </a:graphic>
      </p:graphicFrame>
    </p:spTree>
    <p:extLst>
      <p:ext uri="{BB962C8B-B14F-4D97-AF65-F5344CB8AC3E}">
        <p14:creationId xmlns:p14="http://schemas.microsoft.com/office/powerpoint/2010/main" val="33926622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3533944" cy="277143"/>
          </a:xfrm>
        </p:spPr>
        <p:txBody>
          <a:bodyPr/>
          <a:lstStyle/>
          <a:p>
            <a:r>
              <a:rPr lang="en-US" altLang="zh-CN" sz="2400" b="1" dirty="0">
                <a:solidFill>
                  <a:srgbClr val="F87A08"/>
                </a:solidFill>
              </a:rPr>
              <a:t>2</a:t>
            </a:r>
            <a:r>
              <a:rPr lang="en-US" altLang="zh-CN" b="1" dirty="0"/>
              <a:t>-3</a:t>
            </a:r>
            <a:r>
              <a:rPr lang="zh-CN" altLang="en-US" b="1" dirty="0"/>
              <a:t>软件设计</a:t>
            </a:r>
            <a:r>
              <a:rPr lang="en-US" altLang="zh-CN" b="1" dirty="0"/>
              <a:t>-</a:t>
            </a:r>
            <a:r>
              <a:rPr lang="zh-CN" altLang="en-US" b="1" dirty="0"/>
              <a:t>控制工位软件模块说明</a:t>
            </a:r>
            <a:endParaRPr lang="zh-CN" altLang="en-US" sz="1100" b="1" dirty="0"/>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2" name="Rectangle 2">
            <a:extLst>
              <a:ext uri="{FF2B5EF4-FFF2-40B4-BE49-F238E27FC236}">
                <a16:creationId xmlns:a16="http://schemas.microsoft.com/office/drawing/2014/main" id="{3A0B62B1-1293-4823-BCA7-BF5482837AA2}"/>
              </a:ext>
            </a:extLst>
          </p:cNvPr>
          <p:cNvSpPr>
            <a:spLocks noChangeArrowheads="1"/>
          </p:cNvSpPr>
          <p:nvPr/>
        </p:nvSpPr>
        <p:spPr bwMode="auto">
          <a:xfrm>
            <a:off x="1547664" y="98757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a:extLst>
              <a:ext uri="{FF2B5EF4-FFF2-40B4-BE49-F238E27FC236}">
                <a16:creationId xmlns:a16="http://schemas.microsoft.com/office/drawing/2014/main" id="{EEDE77CD-10C4-4941-927D-0AFA5699FD74}"/>
              </a:ext>
            </a:extLst>
          </p:cNvPr>
          <p:cNvSpPr>
            <a:spLocks noChangeArrowheads="1"/>
          </p:cNvSpPr>
          <p:nvPr/>
        </p:nvSpPr>
        <p:spPr bwMode="auto">
          <a:xfrm>
            <a:off x="755576" y="1059581"/>
            <a:ext cx="1208487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表格 3">
            <a:extLst>
              <a:ext uri="{FF2B5EF4-FFF2-40B4-BE49-F238E27FC236}">
                <a16:creationId xmlns:a16="http://schemas.microsoft.com/office/drawing/2014/main" id="{A8842C23-89EF-4C20-81EA-0FEA8377FCF0}"/>
              </a:ext>
            </a:extLst>
          </p:cNvPr>
          <p:cNvGraphicFramePr>
            <a:graphicFrameLocks noGrp="1"/>
          </p:cNvGraphicFramePr>
          <p:nvPr>
            <p:extLst>
              <p:ext uri="{D42A27DB-BD31-4B8C-83A1-F6EECF244321}">
                <p14:modId xmlns:p14="http://schemas.microsoft.com/office/powerpoint/2010/main" val="2454802694"/>
              </p:ext>
            </p:extLst>
          </p:nvPr>
        </p:nvGraphicFramePr>
        <p:xfrm>
          <a:off x="179512" y="646281"/>
          <a:ext cx="8640961" cy="3282950"/>
        </p:xfrm>
        <a:graphic>
          <a:graphicData uri="http://schemas.openxmlformats.org/drawingml/2006/table">
            <a:tbl>
              <a:tblPr firstRow="1" firstCol="1" bandRow="1">
                <a:tableStyleId>{5C22544A-7EE6-4342-B048-85BDC9FD1C3A}</a:tableStyleId>
              </a:tblPr>
              <a:tblGrid>
                <a:gridCol w="1700211">
                  <a:extLst>
                    <a:ext uri="{9D8B030D-6E8A-4147-A177-3AD203B41FA5}">
                      <a16:colId xmlns:a16="http://schemas.microsoft.com/office/drawing/2014/main" val="3556782249"/>
                    </a:ext>
                  </a:extLst>
                </a:gridCol>
                <a:gridCol w="1486160">
                  <a:extLst>
                    <a:ext uri="{9D8B030D-6E8A-4147-A177-3AD203B41FA5}">
                      <a16:colId xmlns:a16="http://schemas.microsoft.com/office/drawing/2014/main" val="1247768567"/>
                    </a:ext>
                  </a:extLst>
                </a:gridCol>
                <a:gridCol w="5454590">
                  <a:extLst>
                    <a:ext uri="{9D8B030D-6E8A-4147-A177-3AD203B41FA5}">
                      <a16:colId xmlns:a16="http://schemas.microsoft.com/office/drawing/2014/main" val="1395819810"/>
                    </a:ext>
                  </a:extLst>
                </a:gridCol>
              </a:tblGrid>
              <a:tr h="167511">
                <a:tc>
                  <a:txBody>
                    <a:bodyPr/>
                    <a:lstStyle/>
                    <a:p>
                      <a:pPr>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子模块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模块描述</a:t>
                      </a:r>
                    </a:p>
                  </a:txBody>
                  <a:tcPr marL="68527" marR="68527" marT="0" marB="0"/>
                </a:tc>
                <a:extLst>
                  <a:ext uri="{0D108BD9-81ED-4DB2-BD59-A6C34878D82A}">
                    <a16:rowId xmlns:a16="http://schemas.microsoft.com/office/drawing/2014/main" val="177046919"/>
                  </a:ext>
                </a:extLst>
              </a:tr>
              <a:tr h="167511">
                <a:tc rowSpan="3">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任务管理模块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任务下发模块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接收任务编辑下发界面的任务下发请求，调用后台服务软件功能完成任务的下发</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4145808638"/>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任务状态修改模块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接收任务界面的任务状态修改请求，调用后台服务软件功能完成任务的状态修改</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075963832"/>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任务状态上报模块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接收来自后台服务软件的任务状态上报信息，将任务状态信息转发到任务界面</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952484054"/>
                  </a:ext>
                </a:extLst>
              </a:tr>
              <a:tr h="167511">
                <a:tc rowSpan="2">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系统状态模块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系统运行状态上报模块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接收来自后台服务软件的系统运行状态信息，将系统运行状态信息转发到状态显示界面</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175431216"/>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组件运行状态上报模块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接收来自后台服务软件的组件运行状态信息，将组件运行状态信息转发到状态显示界面和组件界面</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60850452"/>
                  </a:ext>
                </a:extLst>
              </a:tr>
              <a:tr h="167511">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远程控制模块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dirty="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接收组件界面下发的组件远程控制命令，调用后台服务软件功能完成组件的远程控制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282171669"/>
                  </a:ext>
                </a:extLst>
              </a:tr>
              <a:tr h="167511">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视频模块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dirty="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接收网络摄像头发送的视频数据，解码后发到组件界面进行视频播放</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771764229"/>
                  </a:ext>
                </a:extLst>
              </a:tr>
              <a:tr h="167511">
                <a:tc rowSpan="3">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日志存储模块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提供日志记录接口供其他模块调用，记录日志信息</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000760236"/>
                  </a:ext>
                </a:extLst>
              </a:tr>
              <a:tr h="167511">
                <a:tc vMerge="1">
                  <a:txBody>
                    <a:bodyPr/>
                    <a:lstStyle/>
                    <a:p>
                      <a:endParaRPr lang="zh-CN" altLang="en-US"/>
                    </a:p>
                  </a:txBody>
                  <a:tcPr/>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日志查询模块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接收日志查询界面的日志查询请求，从数据库中查询匹配条件的日志信息</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964902493"/>
                  </a:ext>
                </a:extLst>
              </a:tr>
              <a:tr h="167511">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日志清理模块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定期清理本地磁盘文件中存储的过期日志文件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560335872"/>
                  </a:ext>
                </a:extLst>
              </a:tr>
            </a:tbl>
          </a:graphicData>
        </a:graphic>
      </p:graphicFrame>
    </p:spTree>
    <p:extLst>
      <p:ext uri="{BB962C8B-B14F-4D97-AF65-F5344CB8AC3E}">
        <p14:creationId xmlns:p14="http://schemas.microsoft.com/office/powerpoint/2010/main" val="129807609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-4 </a:t>
            </a:r>
            <a:r>
              <a:rPr lang="zh-CN" altLang="en-US" b="1" dirty="0"/>
              <a:t>账户登录界面模块流程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a:extLst>
              <a:ext uri="{FF2B5EF4-FFF2-40B4-BE49-F238E27FC236}">
                <a16:creationId xmlns:a16="http://schemas.microsoft.com/office/drawing/2014/main" id="{9BB424C3-3641-4DFE-A8E2-5558D35B7005}"/>
              </a:ext>
            </a:extLst>
          </p:cNvPr>
          <p:cNvGraphicFramePr>
            <a:graphicFrameLocks noChangeAspect="1"/>
          </p:cNvGraphicFramePr>
          <p:nvPr>
            <p:extLst>
              <p:ext uri="{D42A27DB-BD31-4B8C-83A1-F6EECF244321}">
                <p14:modId xmlns:p14="http://schemas.microsoft.com/office/powerpoint/2010/main" val="1369659078"/>
              </p:ext>
            </p:extLst>
          </p:nvPr>
        </p:nvGraphicFramePr>
        <p:xfrm>
          <a:off x="755576" y="627534"/>
          <a:ext cx="4124325" cy="4238625"/>
        </p:xfrm>
        <a:graphic>
          <a:graphicData uri="http://schemas.openxmlformats.org/presentationml/2006/ole">
            <mc:AlternateContent xmlns:mc="http://schemas.openxmlformats.org/markup-compatibility/2006">
              <mc:Choice xmlns:v="urn:schemas-microsoft-com:vml" Requires="v">
                <p:oleObj spid="_x0000_s69658" name="Visio" r:id="rId3" imgW="5781453" imgH="5929342" progId="Visio.Drawing.15">
                  <p:embed/>
                </p:oleObj>
              </mc:Choice>
              <mc:Fallback>
                <p:oleObj name="Visio" r:id="rId3" imgW="5781453" imgH="5929342"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5576" y="627534"/>
                        <a:ext cx="4124325" cy="42386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用户输入账户名和密码，点击登录按钮</a:t>
            </a:r>
            <a:r>
              <a:rPr lang="en-US" altLang="zh-CN" dirty="0"/>
              <a:t>;</a:t>
            </a:r>
            <a:endParaRPr lang="zh-CN" altLang="zh-CN" dirty="0"/>
          </a:p>
          <a:p>
            <a:pPr marL="342900" lvl="0" indent="-342900">
              <a:buFont typeface="+mj-lt"/>
              <a:buAutoNum type="arabicPeriod"/>
            </a:pPr>
            <a:r>
              <a:rPr lang="zh-CN" altLang="zh-CN" dirty="0"/>
              <a:t>对用户名和密码进行有效性校验</a:t>
            </a:r>
            <a:r>
              <a:rPr lang="en-US" altLang="zh-CN" dirty="0"/>
              <a:t>,</a:t>
            </a:r>
            <a:r>
              <a:rPr lang="zh-CN" altLang="zh-CN" dirty="0"/>
              <a:t>如果校验失败弹出提示框提示用户输入非法，终止流程；</a:t>
            </a:r>
          </a:p>
          <a:p>
            <a:pPr marL="342900" lvl="0" indent="-342900">
              <a:buFont typeface="+mj-lt"/>
              <a:buAutoNum type="arabicPeriod"/>
            </a:pPr>
            <a:r>
              <a:rPr lang="zh-CN" altLang="zh-CN" dirty="0"/>
              <a:t>将密码用</a:t>
            </a:r>
            <a:r>
              <a:rPr lang="en-US" altLang="zh-CN" dirty="0"/>
              <a:t>SHA256</a:t>
            </a:r>
            <a:r>
              <a:rPr lang="zh-CN" altLang="zh-CN" dirty="0"/>
              <a:t>算法加密，调用账户管理模块的登录接口；</a:t>
            </a:r>
          </a:p>
          <a:p>
            <a:pPr marL="342900" lvl="0" indent="-342900">
              <a:buFont typeface="+mj-lt"/>
              <a:buAutoNum type="arabicPeriod"/>
            </a:pPr>
            <a:r>
              <a:rPr lang="zh-CN" altLang="zh-CN" dirty="0"/>
              <a:t>如果账户管理模块的登录接口返回成功，关闭并进入软件主界面，失败则弹出提示框提示用户登录失败。</a:t>
            </a:r>
          </a:p>
        </p:txBody>
      </p:sp>
    </p:spTree>
    <p:extLst>
      <p:ext uri="{BB962C8B-B14F-4D97-AF65-F5344CB8AC3E}">
        <p14:creationId xmlns:p14="http://schemas.microsoft.com/office/powerpoint/2010/main" val="33855219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账户管理界面模块流程（新建账户）</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4154984"/>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用户点击账户管理界面中的新增账户按钮，软件弹出新增账户对话框；</a:t>
            </a:r>
          </a:p>
          <a:p>
            <a:pPr marL="342900" lvl="0" indent="-342900">
              <a:buFont typeface="+mj-lt"/>
              <a:buAutoNum type="arabicPeriod"/>
            </a:pPr>
            <a:r>
              <a:rPr lang="zh-CN" altLang="zh-CN" dirty="0"/>
              <a:t>用户在对话框中输入用户、密码、二次确认密码、勾选账户权限，点击确定按钮；</a:t>
            </a:r>
          </a:p>
          <a:p>
            <a:pPr marL="342900" lvl="0" indent="-342900">
              <a:buFont typeface="+mj-lt"/>
              <a:buAutoNum type="arabicPeriod"/>
            </a:pPr>
            <a:r>
              <a:rPr lang="zh-CN" altLang="zh-CN" dirty="0"/>
              <a:t>软件对用户输入内容的有效性做校验，如果校验不通过，需要用户重新输入；</a:t>
            </a:r>
          </a:p>
          <a:p>
            <a:pPr marL="342900" lvl="0" indent="-342900">
              <a:buFont typeface="+mj-lt"/>
              <a:buAutoNum type="arabicPeriod"/>
            </a:pPr>
            <a:r>
              <a:rPr lang="zh-CN" altLang="zh-CN" dirty="0"/>
              <a:t>对用户输入的密码使用</a:t>
            </a:r>
            <a:r>
              <a:rPr lang="en-US" altLang="zh-CN" dirty="0"/>
              <a:t>SHA256</a:t>
            </a:r>
            <a:r>
              <a:rPr lang="zh-CN" altLang="zh-CN" dirty="0"/>
              <a:t>算法进行加密；</a:t>
            </a:r>
          </a:p>
          <a:p>
            <a:pPr marL="342900" lvl="0" indent="-342900">
              <a:buFont typeface="+mj-lt"/>
              <a:buAutoNum type="arabicPeriod"/>
            </a:pPr>
            <a:r>
              <a:rPr lang="zh-CN" altLang="zh-CN" dirty="0"/>
              <a:t>调用账户管理模块，进行账户的创建，并以弹出对话框的形式提示用户创建成功或失败。</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对象 7">
            <a:extLst>
              <a:ext uri="{FF2B5EF4-FFF2-40B4-BE49-F238E27FC236}">
                <a16:creationId xmlns:a16="http://schemas.microsoft.com/office/drawing/2014/main" id="{EBF55988-B41D-480F-960E-909C8DFA0E29}"/>
              </a:ext>
            </a:extLst>
          </p:cNvPr>
          <p:cNvGraphicFramePr>
            <a:graphicFrameLocks noChangeAspect="1"/>
          </p:cNvGraphicFramePr>
          <p:nvPr>
            <p:extLst>
              <p:ext uri="{D42A27DB-BD31-4B8C-83A1-F6EECF244321}">
                <p14:modId xmlns:p14="http://schemas.microsoft.com/office/powerpoint/2010/main" val="2316764690"/>
              </p:ext>
            </p:extLst>
          </p:nvPr>
        </p:nvGraphicFramePr>
        <p:xfrm>
          <a:off x="638018" y="524098"/>
          <a:ext cx="4175042" cy="4515966"/>
        </p:xfrm>
        <a:graphic>
          <a:graphicData uri="http://schemas.openxmlformats.org/presentationml/2006/ole">
            <mc:AlternateContent xmlns:mc="http://schemas.openxmlformats.org/markup-compatibility/2006">
              <mc:Choice xmlns:v="urn:schemas-microsoft-com:vml" Requires="v">
                <p:oleObj spid="_x0000_s70681" name="Visio" r:id="rId3" imgW="4715008" imgH="8167560" progId="Visio.Drawing.15">
                  <p:embed/>
                </p:oleObj>
              </mc:Choice>
              <mc:Fallback>
                <p:oleObj name="Visio" r:id="rId3" imgW="4715008" imgH="81675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018" y="524098"/>
                        <a:ext cx="4175042" cy="4515966"/>
                      </a:xfrm>
                      <a:prstGeom prst="rect">
                        <a:avLst/>
                      </a:prstGeom>
                      <a:noFill/>
                    </p:spPr>
                  </p:pic>
                </p:oleObj>
              </mc:Fallback>
            </mc:AlternateContent>
          </a:graphicData>
        </a:graphic>
      </p:graphicFrame>
    </p:spTree>
    <p:extLst>
      <p:ext uri="{BB962C8B-B14F-4D97-AF65-F5344CB8AC3E}">
        <p14:creationId xmlns:p14="http://schemas.microsoft.com/office/powerpoint/2010/main" val="724034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账户管理界面模块流程（删除账户）</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用户在当前系统账户列表中选择一个账户并点击删除按钮；</a:t>
            </a:r>
          </a:p>
          <a:p>
            <a:pPr marL="342900" lvl="0" indent="-342900">
              <a:buFont typeface="+mj-lt"/>
              <a:buAutoNum type="arabicPeriod"/>
            </a:pPr>
            <a:r>
              <a:rPr lang="zh-CN" altLang="zh-CN" dirty="0"/>
              <a:t>软件弹出二次确认对话框，提示用户是否需要删除选中的账户，如果用户取消，则不进行任何操作，流程终止；</a:t>
            </a:r>
          </a:p>
          <a:p>
            <a:pPr marL="342900" lvl="0" indent="-342900">
              <a:buFont typeface="+mj-lt"/>
              <a:buAutoNum type="arabicPeriod"/>
            </a:pPr>
            <a:r>
              <a:rPr lang="zh-CN" altLang="zh-CN" dirty="0"/>
              <a:t>用户选择确定删除选中的账户，调用账户管理模块进行账户的删除，并以弹出对话框的形式提示用户删除成功或失败。如果删除成功，还需要将该账户从账户列表中删除。</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F359C190-993D-457A-B638-5D14C23AE00F}"/>
              </a:ext>
            </a:extLst>
          </p:cNvPr>
          <p:cNvSpPr>
            <a:spLocks noChangeArrowheads="1"/>
          </p:cNvSpPr>
          <p:nvPr/>
        </p:nvSpPr>
        <p:spPr bwMode="auto">
          <a:xfrm>
            <a:off x="899592" y="-7047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9" name="对象 8">
            <a:extLst>
              <a:ext uri="{FF2B5EF4-FFF2-40B4-BE49-F238E27FC236}">
                <a16:creationId xmlns:a16="http://schemas.microsoft.com/office/drawing/2014/main" id="{D2427FD4-DAAD-4C25-AD3A-67D850D1FF93}"/>
              </a:ext>
            </a:extLst>
          </p:cNvPr>
          <p:cNvGraphicFramePr>
            <a:graphicFrameLocks noChangeAspect="1"/>
          </p:cNvGraphicFramePr>
          <p:nvPr>
            <p:extLst>
              <p:ext uri="{D42A27DB-BD31-4B8C-83A1-F6EECF244321}">
                <p14:modId xmlns:p14="http://schemas.microsoft.com/office/powerpoint/2010/main" val="1105667892"/>
              </p:ext>
            </p:extLst>
          </p:nvPr>
        </p:nvGraphicFramePr>
        <p:xfrm>
          <a:off x="899592" y="627534"/>
          <a:ext cx="3319463" cy="4154984"/>
        </p:xfrm>
        <a:graphic>
          <a:graphicData uri="http://schemas.openxmlformats.org/presentationml/2006/ole">
            <mc:AlternateContent xmlns:mc="http://schemas.openxmlformats.org/markup-compatibility/2006">
              <mc:Choice xmlns:v="urn:schemas-microsoft-com:vml" Requires="v">
                <p:oleObj spid="_x0000_s72729" name="Visio" r:id="rId3" imgW="3319485" imgH="6210379" progId="Visio.Drawing.15">
                  <p:embed/>
                </p:oleObj>
              </mc:Choice>
              <mc:Fallback>
                <p:oleObj name="Visio" r:id="rId3" imgW="3319485" imgH="6210379"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592" y="627534"/>
                        <a:ext cx="3319463" cy="4154984"/>
                      </a:xfrm>
                      <a:prstGeom prst="rect">
                        <a:avLst/>
                      </a:prstGeom>
                      <a:noFill/>
                    </p:spPr>
                  </p:pic>
                </p:oleObj>
              </mc:Fallback>
            </mc:AlternateContent>
          </a:graphicData>
        </a:graphic>
      </p:graphicFrame>
    </p:spTree>
    <p:extLst>
      <p:ext uri="{BB962C8B-B14F-4D97-AF65-F5344CB8AC3E}">
        <p14:creationId xmlns:p14="http://schemas.microsoft.com/office/powerpoint/2010/main" val="804979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账户管理界面模块流程（修改账户）</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用户在前系统账户列表中选择一个账户并点击修改按钮；</a:t>
            </a:r>
          </a:p>
          <a:p>
            <a:pPr marL="342900" lvl="0" indent="-342900">
              <a:buFont typeface="+mj-lt"/>
              <a:buAutoNum type="arabicPeriod"/>
            </a:pPr>
            <a:r>
              <a:rPr lang="zh-CN" altLang="zh-CN" dirty="0"/>
              <a:t>软件弹出修改账户信息对话框，用户输入新的账户信息和密码，点击确认按钮；</a:t>
            </a:r>
          </a:p>
          <a:p>
            <a:pPr marL="342900" lvl="0" indent="-342900">
              <a:buFont typeface="+mj-lt"/>
              <a:buAutoNum type="arabicPeriod"/>
            </a:pPr>
            <a:r>
              <a:rPr lang="zh-CN" altLang="zh-CN" dirty="0"/>
              <a:t>软件对用户的输入做校验，如果校验不通过，提示用户重新输入，终止流程；</a:t>
            </a:r>
          </a:p>
          <a:p>
            <a:pPr marL="342900" lvl="0" indent="-342900">
              <a:buFont typeface="+mj-lt"/>
              <a:buAutoNum type="arabicPeriod"/>
            </a:pPr>
            <a:r>
              <a:rPr lang="zh-CN" altLang="zh-CN" dirty="0"/>
              <a:t>获取选择的账户</a:t>
            </a:r>
            <a:r>
              <a:rPr lang="en-US" altLang="zh-CN" dirty="0"/>
              <a:t>ID</a:t>
            </a:r>
            <a:r>
              <a:rPr lang="zh-CN" altLang="zh-CN" dirty="0"/>
              <a:t>，并用</a:t>
            </a:r>
            <a:r>
              <a:rPr lang="en-US" altLang="zh-CN" dirty="0"/>
              <a:t>SHA256</a:t>
            </a:r>
            <a:r>
              <a:rPr lang="zh-CN" altLang="zh-CN" dirty="0"/>
              <a:t>算法对用户新密码进行加密；</a:t>
            </a:r>
          </a:p>
          <a:p>
            <a:pPr marL="342900" lvl="0" indent="-342900">
              <a:buFont typeface="+mj-lt"/>
              <a:buAutoNum type="arabicPeriod"/>
            </a:pPr>
            <a:r>
              <a:rPr lang="zh-CN" altLang="zh-CN" dirty="0"/>
              <a:t>调用账户管理模块进行账户信息的修改，并以弹出提示框的方式提醒用户修改结果。</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9" name="对象 8">
            <a:extLst>
              <a:ext uri="{FF2B5EF4-FFF2-40B4-BE49-F238E27FC236}">
                <a16:creationId xmlns:a16="http://schemas.microsoft.com/office/drawing/2014/main" id="{EBF79735-6FA3-4C1D-86C0-FF5C056C6DE8}"/>
              </a:ext>
            </a:extLst>
          </p:cNvPr>
          <p:cNvGraphicFramePr>
            <a:graphicFrameLocks noChangeAspect="1"/>
          </p:cNvGraphicFramePr>
          <p:nvPr>
            <p:extLst>
              <p:ext uri="{D42A27DB-BD31-4B8C-83A1-F6EECF244321}">
                <p14:modId xmlns:p14="http://schemas.microsoft.com/office/powerpoint/2010/main" val="74097938"/>
              </p:ext>
            </p:extLst>
          </p:nvPr>
        </p:nvGraphicFramePr>
        <p:xfrm>
          <a:off x="395536" y="627534"/>
          <a:ext cx="4267200" cy="4392486"/>
        </p:xfrm>
        <a:graphic>
          <a:graphicData uri="http://schemas.openxmlformats.org/presentationml/2006/ole">
            <mc:AlternateContent xmlns:mc="http://schemas.openxmlformats.org/markup-compatibility/2006">
              <mc:Choice xmlns:v="urn:schemas-microsoft-com:vml" Requires="v">
                <p:oleObj spid="_x0000_s71705" name="Visio" r:id="rId3" imgW="5176993" imgH="8091733" progId="Visio.Drawing.15">
                  <p:embed/>
                </p:oleObj>
              </mc:Choice>
              <mc:Fallback>
                <p:oleObj name="Visio" r:id="rId3" imgW="5176993" imgH="809173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36" y="627534"/>
                        <a:ext cx="4267200" cy="4392486"/>
                      </a:xfrm>
                      <a:prstGeom prst="rect">
                        <a:avLst/>
                      </a:prstGeom>
                      <a:noFill/>
                    </p:spPr>
                  </p:pic>
                </p:oleObj>
              </mc:Fallback>
            </mc:AlternateContent>
          </a:graphicData>
        </a:graphic>
      </p:graphicFrame>
    </p:spTree>
    <p:extLst>
      <p:ext uri="{BB962C8B-B14F-4D97-AF65-F5344CB8AC3E}">
        <p14:creationId xmlns:p14="http://schemas.microsoft.com/office/powerpoint/2010/main" val="17995605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参数设置界面模块流程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4431983"/>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用户打开参数设置界面进行参数设置；</a:t>
            </a:r>
          </a:p>
          <a:p>
            <a:pPr marL="342900" lvl="0" indent="-342900">
              <a:buFont typeface="+mj-lt"/>
              <a:buAutoNum type="arabicPeriod"/>
            </a:pPr>
            <a:r>
              <a:rPr lang="zh-CN" altLang="zh-CN" dirty="0"/>
              <a:t>获取用户输入最新的网络配置参数、数据库配置参数和组件重要状态显示参数；</a:t>
            </a:r>
          </a:p>
          <a:p>
            <a:pPr marL="342900" lvl="0" indent="-342900">
              <a:buFont typeface="+mj-lt"/>
              <a:buAutoNum type="arabicPeriod"/>
            </a:pPr>
            <a:r>
              <a:rPr lang="zh-CN" altLang="zh-CN" dirty="0"/>
              <a:t>调用参数设置模块的网络参数设置接口进行网络参数的更新；</a:t>
            </a:r>
          </a:p>
          <a:p>
            <a:pPr marL="342900" lvl="0" indent="-342900">
              <a:buFont typeface="+mj-lt"/>
              <a:buAutoNum type="arabicPeriod"/>
            </a:pPr>
            <a:r>
              <a:rPr lang="zh-CN" altLang="zh-CN" dirty="0"/>
              <a:t>调用参数设置模块的数据库设置接口进行数据库参数的更新；</a:t>
            </a:r>
          </a:p>
          <a:p>
            <a:pPr marL="342900" lvl="0" indent="-342900">
              <a:buFont typeface="+mj-lt"/>
              <a:buAutoNum type="arabicPeriod"/>
            </a:pPr>
            <a:r>
              <a:rPr lang="zh-CN" altLang="zh-CN" dirty="0"/>
              <a:t>调用参数设置模块的组件重要状态显示设置接口进行组件重要状态显示参数的更新；</a:t>
            </a:r>
          </a:p>
          <a:p>
            <a:pPr marL="342900" lvl="0" indent="-342900">
              <a:buFont typeface="+mj-lt"/>
              <a:buAutoNum type="arabicPeriod"/>
            </a:pPr>
            <a:r>
              <a:rPr lang="zh-CN" altLang="zh-CN" dirty="0"/>
              <a:t>用弹出提示框的方式通知用户设置成功或者失败。</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0" name="对象 9">
            <a:extLst>
              <a:ext uri="{FF2B5EF4-FFF2-40B4-BE49-F238E27FC236}">
                <a16:creationId xmlns:a16="http://schemas.microsoft.com/office/drawing/2014/main" id="{7A0500D7-47CB-4B74-9717-1913EB79B4C9}"/>
              </a:ext>
            </a:extLst>
          </p:cNvPr>
          <p:cNvGraphicFramePr>
            <a:graphicFrameLocks noChangeAspect="1"/>
          </p:cNvGraphicFramePr>
          <p:nvPr>
            <p:extLst>
              <p:ext uri="{D42A27DB-BD31-4B8C-83A1-F6EECF244321}">
                <p14:modId xmlns:p14="http://schemas.microsoft.com/office/powerpoint/2010/main" val="4061270185"/>
              </p:ext>
            </p:extLst>
          </p:nvPr>
        </p:nvGraphicFramePr>
        <p:xfrm>
          <a:off x="107504" y="699542"/>
          <a:ext cx="4752528" cy="4248472"/>
        </p:xfrm>
        <a:graphic>
          <a:graphicData uri="http://schemas.openxmlformats.org/presentationml/2006/ole">
            <mc:AlternateContent xmlns:mc="http://schemas.openxmlformats.org/markup-compatibility/2006">
              <mc:Choice xmlns:v="urn:schemas-microsoft-com:vml" Requires="v">
                <p:oleObj spid="_x0000_s73752" name="Visio" r:id="rId3" imgW="6257792" imgH="6938953" progId="Visio.Drawing.15">
                  <p:embed/>
                </p:oleObj>
              </mc:Choice>
              <mc:Fallback>
                <p:oleObj name="Visio" r:id="rId3" imgW="6257792" imgH="693895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99542"/>
                        <a:ext cx="4752528" cy="4248472"/>
                      </a:xfrm>
                      <a:prstGeom prst="rect">
                        <a:avLst/>
                      </a:prstGeom>
                      <a:noFill/>
                    </p:spPr>
                  </p:pic>
                </p:oleObj>
              </mc:Fallback>
            </mc:AlternateContent>
          </a:graphicData>
        </a:graphic>
      </p:graphicFrame>
    </p:spTree>
    <p:extLst>
      <p:ext uri="{BB962C8B-B14F-4D97-AF65-F5344CB8AC3E}">
        <p14:creationId xmlns:p14="http://schemas.microsoft.com/office/powerpoint/2010/main" val="27535883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运行状态界面模块流程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4">
            <a:extLst>
              <a:ext uri="{FF2B5EF4-FFF2-40B4-BE49-F238E27FC236}">
                <a16:creationId xmlns:a16="http://schemas.microsoft.com/office/drawing/2014/main" id="{B03391BF-8646-447F-9DA4-353C1C386C07}"/>
              </a:ext>
            </a:extLst>
          </p:cNvPr>
          <p:cNvSpPr>
            <a:spLocks noChangeArrowheads="1"/>
          </p:cNvSpPr>
          <p:nvPr/>
        </p:nvSpPr>
        <p:spPr bwMode="auto">
          <a:xfrm>
            <a:off x="1331640" y="123405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3" name="对象 12">
            <a:extLst>
              <a:ext uri="{FF2B5EF4-FFF2-40B4-BE49-F238E27FC236}">
                <a16:creationId xmlns:a16="http://schemas.microsoft.com/office/drawing/2014/main" id="{D5F6EB38-FB2F-4484-8389-27385B139671}"/>
              </a:ext>
            </a:extLst>
          </p:cNvPr>
          <p:cNvGraphicFramePr>
            <a:graphicFrameLocks noChangeAspect="1"/>
          </p:cNvGraphicFramePr>
          <p:nvPr>
            <p:extLst>
              <p:ext uri="{D42A27DB-BD31-4B8C-83A1-F6EECF244321}">
                <p14:modId xmlns:p14="http://schemas.microsoft.com/office/powerpoint/2010/main" val="3963538106"/>
              </p:ext>
            </p:extLst>
          </p:nvPr>
        </p:nvGraphicFramePr>
        <p:xfrm>
          <a:off x="416152" y="2283718"/>
          <a:ext cx="2471738" cy="2600325"/>
        </p:xfrm>
        <a:graphic>
          <a:graphicData uri="http://schemas.openxmlformats.org/presentationml/2006/ole">
            <mc:AlternateContent xmlns:mc="http://schemas.openxmlformats.org/markup-compatibility/2006">
              <mc:Choice xmlns:v="urn:schemas-microsoft-com:vml" Requires="v">
                <p:oleObj spid="_x0000_s74824" name="Visio" r:id="rId3" imgW="2471538" imgH="2600384" progId="Visio.Drawing.15">
                  <p:embed/>
                </p:oleObj>
              </mc:Choice>
              <mc:Fallback>
                <p:oleObj name="Visio" r:id="rId3" imgW="2471538" imgH="2600384"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6152" y="2283718"/>
                        <a:ext cx="2471738" cy="26003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4" name="Rectangle 6">
            <a:extLst>
              <a:ext uri="{FF2B5EF4-FFF2-40B4-BE49-F238E27FC236}">
                <a16:creationId xmlns:a16="http://schemas.microsoft.com/office/drawing/2014/main" id="{F651031B-0037-4C73-8B89-5A8912D8427D}"/>
              </a:ext>
            </a:extLst>
          </p:cNvPr>
          <p:cNvSpPr>
            <a:spLocks noChangeArrowheads="1"/>
          </p:cNvSpPr>
          <p:nvPr/>
        </p:nvSpPr>
        <p:spPr bwMode="auto">
          <a:xfrm>
            <a:off x="3923928" y="119162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5" name="对象 14">
            <a:extLst>
              <a:ext uri="{FF2B5EF4-FFF2-40B4-BE49-F238E27FC236}">
                <a16:creationId xmlns:a16="http://schemas.microsoft.com/office/drawing/2014/main" id="{67470F1B-965C-4D25-88CF-DDD186ADCCC2}"/>
              </a:ext>
            </a:extLst>
          </p:cNvPr>
          <p:cNvGraphicFramePr>
            <a:graphicFrameLocks noChangeAspect="1"/>
          </p:cNvGraphicFramePr>
          <p:nvPr>
            <p:extLst>
              <p:ext uri="{D42A27DB-BD31-4B8C-83A1-F6EECF244321}">
                <p14:modId xmlns:p14="http://schemas.microsoft.com/office/powerpoint/2010/main" val="234781207"/>
              </p:ext>
            </p:extLst>
          </p:nvPr>
        </p:nvGraphicFramePr>
        <p:xfrm>
          <a:off x="3169104" y="2283718"/>
          <a:ext cx="2471738" cy="2600325"/>
        </p:xfrm>
        <a:graphic>
          <a:graphicData uri="http://schemas.openxmlformats.org/presentationml/2006/ole">
            <mc:AlternateContent xmlns:mc="http://schemas.openxmlformats.org/markup-compatibility/2006">
              <mc:Choice xmlns:v="urn:schemas-microsoft-com:vml" Requires="v">
                <p:oleObj spid="_x0000_s74825" name="Visio" r:id="rId5" imgW="2471538" imgH="2600384" progId="Visio.Drawing.15">
                  <p:embed/>
                </p:oleObj>
              </mc:Choice>
              <mc:Fallback>
                <p:oleObj name="Visio" r:id="rId5" imgW="2471538" imgH="2600384" progId="Visio.Drawing.15">
                  <p:embed/>
                  <p:pic>
                    <p:nvPicPr>
                      <p:cNvPr id="0" name="Object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69104" y="2283718"/>
                        <a:ext cx="2471738" cy="26003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6" name="Rectangle 8">
            <a:extLst>
              <a:ext uri="{FF2B5EF4-FFF2-40B4-BE49-F238E27FC236}">
                <a16:creationId xmlns:a16="http://schemas.microsoft.com/office/drawing/2014/main" id="{D421981A-80EA-4987-8FC3-4FFF916A6653}"/>
              </a:ext>
            </a:extLst>
          </p:cNvPr>
          <p:cNvSpPr>
            <a:spLocks noChangeArrowheads="1"/>
          </p:cNvSpPr>
          <p:nvPr/>
        </p:nvSpPr>
        <p:spPr bwMode="auto">
          <a:xfrm>
            <a:off x="6310223"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DE2106A4-6291-4976-89F0-C288C4087D15}"/>
              </a:ext>
            </a:extLst>
          </p:cNvPr>
          <p:cNvGraphicFramePr>
            <a:graphicFrameLocks noChangeAspect="1"/>
          </p:cNvGraphicFramePr>
          <p:nvPr>
            <p:extLst>
              <p:ext uri="{D42A27DB-BD31-4B8C-83A1-F6EECF244321}">
                <p14:modId xmlns:p14="http://schemas.microsoft.com/office/powerpoint/2010/main" val="2999082872"/>
              </p:ext>
            </p:extLst>
          </p:nvPr>
        </p:nvGraphicFramePr>
        <p:xfrm>
          <a:off x="5819587" y="483518"/>
          <a:ext cx="2824163" cy="4300364"/>
        </p:xfrm>
        <a:graphic>
          <a:graphicData uri="http://schemas.openxmlformats.org/presentationml/2006/ole">
            <mc:AlternateContent xmlns:mc="http://schemas.openxmlformats.org/markup-compatibility/2006">
              <mc:Choice xmlns:v="urn:schemas-microsoft-com:vml" Requires="v">
                <p:oleObj spid="_x0000_s74826" name="Visio" r:id="rId7" imgW="2824007" imgH="5524755" progId="Visio.Drawing.15">
                  <p:embed/>
                </p:oleObj>
              </mc:Choice>
              <mc:Fallback>
                <p:oleObj name="Visio" r:id="rId7" imgW="2824007" imgH="5524755" progId="Visio.Drawing.15">
                  <p:embed/>
                  <p:pic>
                    <p:nvPicPr>
                      <p:cNvPr id="0" name="Object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819587" y="483518"/>
                        <a:ext cx="2824163" cy="4300364"/>
                      </a:xfrm>
                      <a:prstGeom prst="rect">
                        <a:avLst/>
                      </a:prstGeom>
                      <a:noFill/>
                    </p:spPr>
                  </p:pic>
                </p:oleObj>
              </mc:Fallback>
            </mc:AlternateContent>
          </a:graphicData>
        </a:graphic>
      </p:graphicFrame>
      <p:sp>
        <p:nvSpPr>
          <p:cNvPr id="18" name="文本框 17">
            <a:extLst>
              <a:ext uri="{FF2B5EF4-FFF2-40B4-BE49-F238E27FC236}">
                <a16:creationId xmlns:a16="http://schemas.microsoft.com/office/drawing/2014/main" id="{D1ACA515-08E6-4E28-8B93-CCAEF6D78398}"/>
              </a:ext>
            </a:extLst>
          </p:cNvPr>
          <p:cNvSpPr txBox="1"/>
          <p:nvPr/>
        </p:nvSpPr>
        <p:spPr>
          <a:xfrm>
            <a:off x="1033047" y="4660771"/>
            <a:ext cx="1296144"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系统运行状态</a:t>
            </a:r>
          </a:p>
        </p:txBody>
      </p:sp>
      <p:sp>
        <p:nvSpPr>
          <p:cNvPr id="19" name="文本框 18">
            <a:extLst>
              <a:ext uri="{FF2B5EF4-FFF2-40B4-BE49-F238E27FC236}">
                <a16:creationId xmlns:a16="http://schemas.microsoft.com/office/drawing/2014/main" id="{E940BE12-74E2-48F1-B046-5FB218708D51}"/>
              </a:ext>
            </a:extLst>
          </p:cNvPr>
          <p:cNvSpPr txBox="1"/>
          <p:nvPr/>
        </p:nvSpPr>
        <p:spPr>
          <a:xfrm>
            <a:off x="3831761" y="4660771"/>
            <a:ext cx="1296144"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组件运行状态</a:t>
            </a:r>
          </a:p>
        </p:txBody>
      </p:sp>
      <p:sp>
        <p:nvSpPr>
          <p:cNvPr id="20" name="文本框 19">
            <a:extLst>
              <a:ext uri="{FF2B5EF4-FFF2-40B4-BE49-F238E27FC236}">
                <a16:creationId xmlns:a16="http://schemas.microsoft.com/office/drawing/2014/main" id="{D620A6AC-8A1B-476B-9D2C-93BBCDB030C7}"/>
              </a:ext>
            </a:extLst>
          </p:cNvPr>
          <p:cNvSpPr txBox="1"/>
          <p:nvPr/>
        </p:nvSpPr>
        <p:spPr>
          <a:xfrm>
            <a:off x="6488084" y="4645804"/>
            <a:ext cx="1679841"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组件重要运行状态</a:t>
            </a:r>
          </a:p>
        </p:txBody>
      </p:sp>
    </p:spTree>
    <p:extLst>
      <p:ext uri="{BB962C8B-B14F-4D97-AF65-F5344CB8AC3E}">
        <p14:creationId xmlns:p14="http://schemas.microsoft.com/office/powerpoint/2010/main" val="3577555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任务编辑下发界面模块流程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B1DB2B84-B2A8-4784-BBA5-495DFD149ACE}"/>
              </a:ext>
            </a:extLst>
          </p:cNvPr>
          <p:cNvSpPr>
            <a:spLocks noChangeArrowheads="1"/>
          </p:cNvSpPr>
          <p:nvPr/>
        </p:nvSpPr>
        <p:spPr bwMode="auto">
          <a:xfrm>
            <a:off x="395536" y="-1963137"/>
            <a:ext cx="790759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2" name="对象 11">
            <a:extLst>
              <a:ext uri="{FF2B5EF4-FFF2-40B4-BE49-F238E27FC236}">
                <a16:creationId xmlns:a16="http://schemas.microsoft.com/office/drawing/2014/main" id="{6A6D3E19-8624-4075-B980-5A5A1A706891}"/>
              </a:ext>
            </a:extLst>
          </p:cNvPr>
          <p:cNvGraphicFramePr>
            <a:graphicFrameLocks noChangeAspect="1"/>
          </p:cNvGraphicFramePr>
          <p:nvPr>
            <p:extLst>
              <p:ext uri="{D42A27DB-BD31-4B8C-83A1-F6EECF244321}">
                <p14:modId xmlns:p14="http://schemas.microsoft.com/office/powerpoint/2010/main" val="282813410"/>
              </p:ext>
            </p:extLst>
          </p:nvPr>
        </p:nvGraphicFramePr>
        <p:xfrm>
          <a:off x="395536" y="771550"/>
          <a:ext cx="4104456" cy="4032448"/>
        </p:xfrm>
        <a:graphic>
          <a:graphicData uri="http://schemas.openxmlformats.org/presentationml/2006/ole">
            <mc:AlternateContent xmlns:mc="http://schemas.openxmlformats.org/markup-compatibility/2006">
              <mc:Choice xmlns:v="urn:schemas-microsoft-com:vml" Requires="v">
                <p:oleObj spid="_x0000_s76823" name="Visio" r:id="rId3" imgW="5162639" imgH="5781930" progId="Visio.Drawing.15">
                  <p:embed/>
                </p:oleObj>
              </mc:Choice>
              <mc:Fallback>
                <p:oleObj name="Visio" r:id="rId3" imgW="5162639" imgH="578193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36" y="771550"/>
                        <a:ext cx="4104456" cy="4032448"/>
                      </a:xfrm>
                      <a:prstGeom prst="rect">
                        <a:avLst/>
                      </a:prstGeom>
                      <a:noFill/>
                    </p:spPr>
                  </p:pic>
                </p:oleObj>
              </mc:Fallback>
            </mc:AlternateContent>
          </a:graphicData>
        </a:graphic>
      </p:graphicFrame>
      <p:sp>
        <p:nvSpPr>
          <p:cNvPr id="13" name="文本框 12">
            <a:extLst>
              <a:ext uri="{FF2B5EF4-FFF2-40B4-BE49-F238E27FC236}">
                <a16:creationId xmlns:a16="http://schemas.microsoft.com/office/drawing/2014/main" id="{84454695-D936-4812-B295-36B86BF0A37B}"/>
              </a:ext>
            </a:extLst>
          </p:cNvPr>
          <p:cNvSpPr txBox="1"/>
          <p:nvPr/>
        </p:nvSpPr>
        <p:spPr>
          <a:xfrm flipH="1">
            <a:off x="4467515" y="699542"/>
            <a:ext cx="4280948" cy="4216539"/>
          </a:xfrm>
          <a:prstGeom prst="rect">
            <a:avLst/>
          </a:prstGeom>
          <a:noFill/>
        </p:spPr>
        <p:txBody>
          <a:bodyPr wrap="square" lIns="0" tIns="0" rIns="0" bIns="0" rtlCol="0">
            <a:spAutoFit/>
          </a:bodyPr>
          <a:lstStyle/>
          <a:p>
            <a:pPr marL="800100" lvl="1" indent="-342900">
              <a:buFont typeface="+mj-lt"/>
              <a:buAutoNum type="arabicPeriod"/>
            </a:pPr>
            <a:r>
              <a:rPr lang="zh-CN" altLang="zh-CN" dirty="0"/>
              <a:t>用户通过软件主界面上的任务编辑下发按钮打开任务编辑下发界面；</a:t>
            </a:r>
            <a:endParaRPr lang="zh-CN" altLang="zh-CN" sz="2400" dirty="0"/>
          </a:p>
          <a:p>
            <a:pPr marL="800100" lvl="1" indent="-342900">
              <a:buFont typeface="+mj-lt"/>
              <a:buAutoNum type="arabicPeriod"/>
            </a:pPr>
            <a:r>
              <a:rPr lang="zh-CN" altLang="zh-CN" dirty="0"/>
              <a:t>用户输入任务名称、任务备注，选择目的组件和任务执行时间，点击确定按钮；</a:t>
            </a:r>
            <a:endParaRPr lang="zh-CN" altLang="zh-CN" sz="2400" dirty="0"/>
          </a:p>
          <a:p>
            <a:pPr marL="800100" lvl="1" indent="-342900">
              <a:buFont typeface="+mj-lt"/>
              <a:buAutoNum type="arabicPeriod"/>
            </a:pPr>
            <a:r>
              <a:rPr lang="zh-CN" altLang="zh-CN" dirty="0"/>
              <a:t>任务编辑下发界面模块对用户输入的参数做校验，如果参数校验失败，用弹出提示框的方式提示用户输入错误，要求重新输入；</a:t>
            </a:r>
            <a:endParaRPr lang="zh-CN" altLang="zh-CN" sz="2400" dirty="0"/>
          </a:p>
          <a:p>
            <a:pPr marL="800100" lvl="1" indent="-342900">
              <a:buFont typeface="+mj-lt"/>
              <a:buAutoNum type="arabicPeriod"/>
            </a:pPr>
            <a:r>
              <a:rPr lang="zh-CN" altLang="zh-CN" dirty="0"/>
              <a:t>任务编辑下发界面模块调用任务管理模块的任务下发接口，将任务进行下发，用弹出提示框的方式提示用户任务下发成功或失败。</a:t>
            </a:r>
            <a:endParaRPr lang="zh-CN" altLang="zh-CN" sz="2400" dirty="0"/>
          </a:p>
          <a:p>
            <a:pPr marL="342900" indent="-342900">
              <a:buFont typeface="+mj-lt"/>
              <a:buAutoNum type="arabicPeriod"/>
            </a:pPr>
            <a:endParaRPr lang="zh-CN" altLang="en-US" sz="1600" b="1" dirty="0">
              <a:solidFill>
                <a:schemeClr val="accent6"/>
              </a:solidFill>
              <a:latin typeface="微软雅黑" pitchFamily="34" charset="-122"/>
              <a:ea typeface="微软雅黑" pitchFamily="34" charset="-122"/>
            </a:endParaRPr>
          </a:p>
        </p:txBody>
      </p:sp>
    </p:spTree>
    <p:extLst>
      <p:ext uri="{BB962C8B-B14F-4D97-AF65-F5344CB8AC3E}">
        <p14:creationId xmlns:p14="http://schemas.microsoft.com/office/powerpoint/2010/main" val="35598541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任务状态修改界面模块流程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用户打开任务状态信息修改界面，输入需要修改的信息；</a:t>
            </a:r>
          </a:p>
          <a:p>
            <a:pPr marL="342900" lvl="0" indent="-342900">
              <a:buFont typeface="+mj-lt"/>
              <a:buAutoNum type="arabicPeriod"/>
            </a:pPr>
            <a:r>
              <a:rPr lang="zh-CN" altLang="zh-CN" dirty="0"/>
              <a:t>任务状态修改界面模块对用户输入的信息做有效性验证，如果输入非法，弹出输入信息非法提示框，终止流程；</a:t>
            </a:r>
          </a:p>
          <a:p>
            <a:pPr marL="342900" lvl="0" indent="-342900">
              <a:buFont typeface="+mj-lt"/>
              <a:buAutoNum type="arabicPeriod"/>
            </a:pPr>
            <a:r>
              <a:rPr lang="zh-CN" altLang="zh-CN" dirty="0"/>
              <a:t>调用任务模块任务状态修改接口对任务状态进行修改，如果失败，弹出修改失败提示框，终止流程；</a:t>
            </a:r>
          </a:p>
          <a:p>
            <a:pPr marL="342900" lvl="0" indent="-342900">
              <a:buFont typeface="+mj-lt"/>
              <a:buAutoNum type="arabicPeriod"/>
            </a:pPr>
            <a:r>
              <a:rPr lang="zh-CN" altLang="zh-CN" dirty="0"/>
              <a:t>弹出任务状态修改成功提示框提示用户修改成功。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2" name="对象 11">
            <a:extLst>
              <a:ext uri="{FF2B5EF4-FFF2-40B4-BE49-F238E27FC236}">
                <a16:creationId xmlns:a16="http://schemas.microsoft.com/office/drawing/2014/main" id="{FEBAE204-E8C8-465C-9088-16E20079C3E5}"/>
              </a:ext>
            </a:extLst>
          </p:cNvPr>
          <p:cNvGraphicFramePr>
            <a:graphicFrameLocks noChangeAspect="1"/>
          </p:cNvGraphicFramePr>
          <p:nvPr>
            <p:extLst>
              <p:ext uri="{D42A27DB-BD31-4B8C-83A1-F6EECF244321}">
                <p14:modId xmlns:p14="http://schemas.microsoft.com/office/powerpoint/2010/main" val="3431110285"/>
              </p:ext>
            </p:extLst>
          </p:nvPr>
        </p:nvGraphicFramePr>
        <p:xfrm>
          <a:off x="362824" y="555526"/>
          <a:ext cx="4729423" cy="4227934"/>
        </p:xfrm>
        <a:graphic>
          <a:graphicData uri="http://schemas.openxmlformats.org/presentationml/2006/ole">
            <mc:AlternateContent xmlns:mc="http://schemas.openxmlformats.org/markup-compatibility/2006">
              <mc:Choice xmlns:v="urn:schemas-microsoft-com:vml" Requires="v">
                <p:oleObj spid="_x0000_s77848" name="Visio" r:id="rId3" imgW="5838869" imgH="5219857" progId="Visio.Drawing.15">
                  <p:embed/>
                </p:oleObj>
              </mc:Choice>
              <mc:Fallback>
                <p:oleObj name="Visio" r:id="rId3" imgW="5838869" imgH="5219857"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2824" y="555526"/>
                        <a:ext cx="4729423" cy="4227934"/>
                      </a:xfrm>
                      <a:prstGeom prst="rect">
                        <a:avLst/>
                      </a:prstGeom>
                      <a:noFill/>
                    </p:spPr>
                  </p:pic>
                </p:oleObj>
              </mc:Fallback>
            </mc:AlternateContent>
          </a:graphicData>
        </a:graphic>
      </p:graphicFrame>
    </p:spTree>
    <p:extLst>
      <p:ext uri="{BB962C8B-B14F-4D97-AF65-F5344CB8AC3E}">
        <p14:creationId xmlns:p14="http://schemas.microsoft.com/office/powerpoint/2010/main" val="3130487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96464" y="1615712"/>
            <a:ext cx="775136" cy="230832"/>
          </a:xfrm>
          <a:prstGeom prst="rect">
            <a:avLst/>
          </a:prstGeom>
        </p:spPr>
        <p:txBody>
          <a:bodyPr wrap="square">
            <a:spAutoFit/>
          </a:bodyPr>
          <a:lstStyle/>
          <a:p>
            <a:pPr lvl="0"/>
            <a:r>
              <a:rPr lang="en-US" altLang="zh-CN" sz="100" dirty="0">
                <a:solidFill>
                  <a:schemeClr val="bg1"/>
                </a:solidFill>
              </a:rPr>
              <a:t>PPT</a:t>
            </a:r>
            <a:r>
              <a:rPr lang="zh-CN" altLang="en-US" sz="100" dirty="0">
                <a:solidFill>
                  <a:schemeClr val="bg1"/>
                </a:solidFill>
              </a:rPr>
              <a:t>模板下载：</a:t>
            </a:r>
            <a:r>
              <a:rPr lang="en-US" altLang="zh-CN" sz="100" dirty="0">
                <a:solidFill>
                  <a:schemeClr val="bg1"/>
                </a:solidFill>
              </a:rPr>
              <a:t>www.1ppt.com/moban/     </a:t>
            </a:r>
            <a:r>
              <a:rPr lang="zh-CN" altLang="en-US" sz="100" dirty="0">
                <a:solidFill>
                  <a:schemeClr val="bg1"/>
                </a:solidFill>
              </a:rPr>
              <a:t>行业</a:t>
            </a:r>
            <a:r>
              <a:rPr lang="en-US" altLang="zh-CN" sz="100" dirty="0">
                <a:solidFill>
                  <a:schemeClr val="bg1"/>
                </a:solidFill>
              </a:rPr>
              <a:t>PPT</a:t>
            </a:r>
            <a:r>
              <a:rPr lang="zh-CN" altLang="en-US" sz="100" dirty="0">
                <a:solidFill>
                  <a:schemeClr val="bg1"/>
                </a:solidFill>
              </a:rPr>
              <a:t>模板：</a:t>
            </a:r>
            <a:r>
              <a:rPr lang="en-US" altLang="zh-CN" sz="100" dirty="0">
                <a:solidFill>
                  <a:schemeClr val="bg1"/>
                </a:solidFill>
              </a:rPr>
              <a:t>www.1ppt.com/hangye/ </a:t>
            </a:r>
          </a:p>
          <a:p>
            <a:pPr lvl="0"/>
            <a:r>
              <a:rPr lang="zh-CN" altLang="en-US" sz="100" dirty="0">
                <a:solidFill>
                  <a:schemeClr val="bg1"/>
                </a:solidFill>
              </a:rPr>
              <a:t>节日</a:t>
            </a:r>
            <a:r>
              <a:rPr lang="en-US" altLang="zh-CN" sz="100" dirty="0">
                <a:solidFill>
                  <a:schemeClr val="bg1"/>
                </a:solidFill>
              </a:rPr>
              <a:t>PPT</a:t>
            </a:r>
            <a:r>
              <a:rPr lang="zh-CN" altLang="en-US" sz="100" dirty="0">
                <a:solidFill>
                  <a:schemeClr val="bg1"/>
                </a:solidFill>
              </a:rPr>
              <a:t>模板：</a:t>
            </a:r>
            <a:r>
              <a:rPr lang="en-US" altLang="zh-CN" sz="100" dirty="0">
                <a:solidFill>
                  <a:schemeClr val="bg1"/>
                </a:solidFill>
              </a:rPr>
              <a:t>www.1ppt.com/jieri/           PPT</a:t>
            </a:r>
            <a:r>
              <a:rPr lang="zh-CN" altLang="en-US" sz="100" dirty="0">
                <a:solidFill>
                  <a:schemeClr val="bg1"/>
                </a:solidFill>
              </a:rPr>
              <a:t>素材下载：</a:t>
            </a:r>
            <a:r>
              <a:rPr lang="en-US" altLang="zh-CN" sz="100" dirty="0">
                <a:solidFill>
                  <a:schemeClr val="bg1"/>
                </a:solidFill>
              </a:rPr>
              <a:t>www.1ppt.com/sucai/</a:t>
            </a:r>
          </a:p>
          <a:p>
            <a:pPr lvl="0"/>
            <a:r>
              <a:rPr lang="en-US" altLang="zh-CN" sz="100" dirty="0">
                <a:solidFill>
                  <a:schemeClr val="bg1"/>
                </a:solidFill>
              </a:rPr>
              <a:t>PPT</a:t>
            </a:r>
            <a:r>
              <a:rPr lang="zh-CN" altLang="en-US" sz="100" dirty="0">
                <a:solidFill>
                  <a:schemeClr val="bg1"/>
                </a:solidFill>
              </a:rPr>
              <a:t>背景图片：</a:t>
            </a:r>
            <a:r>
              <a:rPr lang="en-US" altLang="zh-CN" sz="100" dirty="0">
                <a:solidFill>
                  <a:schemeClr val="bg1"/>
                </a:solidFill>
              </a:rPr>
              <a:t>www.1ppt.com/beijing/      PPT</a:t>
            </a:r>
            <a:r>
              <a:rPr lang="zh-CN" altLang="en-US" sz="100" dirty="0">
                <a:solidFill>
                  <a:schemeClr val="bg1"/>
                </a:solidFill>
              </a:rPr>
              <a:t>图表下载：</a:t>
            </a:r>
            <a:r>
              <a:rPr lang="en-US" altLang="zh-CN" sz="100" dirty="0">
                <a:solidFill>
                  <a:schemeClr val="bg1"/>
                </a:solidFill>
              </a:rPr>
              <a:t>www.1ppt.com/tubiao/      </a:t>
            </a:r>
          </a:p>
          <a:p>
            <a:pPr lvl="0"/>
            <a:r>
              <a:rPr lang="zh-CN" altLang="en-US" sz="100" dirty="0">
                <a:solidFill>
                  <a:schemeClr val="bg1"/>
                </a:solidFill>
              </a:rPr>
              <a:t>优秀</a:t>
            </a:r>
            <a:r>
              <a:rPr lang="en-US" altLang="zh-CN" sz="100" dirty="0">
                <a:solidFill>
                  <a:schemeClr val="bg1"/>
                </a:solidFill>
              </a:rPr>
              <a:t>PPT</a:t>
            </a:r>
            <a:r>
              <a:rPr lang="zh-CN" altLang="en-US" sz="100" dirty="0">
                <a:solidFill>
                  <a:schemeClr val="bg1"/>
                </a:solidFill>
              </a:rPr>
              <a:t>下载：</a:t>
            </a:r>
            <a:r>
              <a:rPr lang="en-US" altLang="zh-CN" sz="100" dirty="0">
                <a:solidFill>
                  <a:schemeClr val="bg1"/>
                </a:solidFill>
              </a:rPr>
              <a:t>www.1ppt.com/xiazai/        PPT</a:t>
            </a:r>
            <a:r>
              <a:rPr lang="zh-CN" altLang="en-US" sz="100" dirty="0">
                <a:solidFill>
                  <a:schemeClr val="bg1"/>
                </a:solidFill>
              </a:rPr>
              <a:t>教程： </a:t>
            </a:r>
            <a:r>
              <a:rPr lang="en-US" altLang="zh-CN" sz="100" dirty="0">
                <a:solidFill>
                  <a:schemeClr val="bg1"/>
                </a:solidFill>
              </a:rPr>
              <a:t>www.1ppt.com/powerpoint/      </a:t>
            </a:r>
          </a:p>
          <a:p>
            <a:pPr lvl="0"/>
            <a:r>
              <a:rPr lang="en-US" altLang="zh-CN" sz="100" dirty="0">
                <a:solidFill>
                  <a:schemeClr val="bg1"/>
                </a:solidFill>
              </a:rPr>
              <a:t>Word</a:t>
            </a:r>
            <a:r>
              <a:rPr lang="zh-CN" altLang="en-US" sz="100" dirty="0">
                <a:solidFill>
                  <a:schemeClr val="bg1"/>
                </a:solidFill>
              </a:rPr>
              <a:t>教程： </a:t>
            </a:r>
            <a:r>
              <a:rPr lang="en-US" altLang="zh-CN" sz="100" dirty="0">
                <a:solidFill>
                  <a:schemeClr val="bg1"/>
                </a:solidFill>
              </a:rPr>
              <a:t>www.1ppt.com/word/              Excel</a:t>
            </a:r>
            <a:r>
              <a:rPr lang="zh-CN" altLang="en-US" sz="100" dirty="0">
                <a:solidFill>
                  <a:schemeClr val="bg1"/>
                </a:solidFill>
              </a:rPr>
              <a:t>教程：</a:t>
            </a:r>
            <a:r>
              <a:rPr lang="en-US" altLang="zh-CN" sz="100" dirty="0">
                <a:solidFill>
                  <a:schemeClr val="bg1"/>
                </a:solidFill>
              </a:rPr>
              <a:t>www.1ppt.com/excel/  </a:t>
            </a:r>
          </a:p>
          <a:p>
            <a:pPr lvl="0"/>
            <a:r>
              <a:rPr lang="zh-CN" altLang="en-US" sz="100" dirty="0">
                <a:solidFill>
                  <a:schemeClr val="bg1"/>
                </a:solidFill>
              </a:rPr>
              <a:t>资料下载：</a:t>
            </a:r>
            <a:r>
              <a:rPr lang="en-US" altLang="zh-CN" sz="100" dirty="0">
                <a:solidFill>
                  <a:schemeClr val="bg1"/>
                </a:solidFill>
              </a:rPr>
              <a:t>www.1ppt.com/ziliao/                PPT</a:t>
            </a:r>
            <a:r>
              <a:rPr lang="zh-CN" altLang="en-US" sz="100" dirty="0">
                <a:solidFill>
                  <a:schemeClr val="bg1"/>
                </a:solidFill>
              </a:rPr>
              <a:t>课件下载：</a:t>
            </a:r>
            <a:r>
              <a:rPr lang="en-US" altLang="zh-CN" sz="100" dirty="0">
                <a:solidFill>
                  <a:schemeClr val="bg1"/>
                </a:solidFill>
              </a:rPr>
              <a:t>www.1ppt.com/kejian/ </a:t>
            </a:r>
          </a:p>
          <a:p>
            <a:pPr lvl="0"/>
            <a:r>
              <a:rPr lang="zh-CN" altLang="en-US" sz="100" dirty="0">
                <a:solidFill>
                  <a:schemeClr val="bg1"/>
                </a:solidFill>
              </a:rPr>
              <a:t>范文下载：</a:t>
            </a:r>
            <a:r>
              <a:rPr lang="en-US" altLang="zh-CN" sz="100" dirty="0">
                <a:solidFill>
                  <a:schemeClr val="bg1"/>
                </a:solidFill>
              </a:rPr>
              <a:t>www.1ppt.com/fanwen/             </a:t>
            </a:r>
            <a:r>
              <a:rPr lang="zh-CN" altLang="en-US" sz="100" dirty="0">
                <a:solidFill>
                  <a:schemeClr val="bg1"/>
                </a:solidFill>
              </a:rPr>
              <a:t>试卷下载：</a:t>
            </a:r>
            <a:r>
              <a:rPr lang="en-US" altLang="zh-CN" sz="100" dirty="0">
                <a:solidFill>
                  <a:schemeClr val="bg1"/>
                </a:solidFill>
              </a:rPr>
              <a:t>www.1ppt.com/shiti/  </a:t>
            </a:r>
          </a:p>
          <a:p>
            <a:pPr lvl="0"/>
            <a:r>
              <a:rPr lang="zh-CN" altLang="en-US" sz="100" dirty="0">
                <a:solidFill>
                  <a:schemeClr val="bg1"/>
                </a:solidFill>
              </a:rPr>
              <a:t>教案下载：</a:t>
            </a:r>
            <a:r>
              <a:rPr lang="en-US" altLang="zh-CN" sz="100" dirty="0">
                <a:solidFill>
                  <a:schemeClr val="bg1"/>
                </a:solidFill>
              </a:rPr>
              <a:t>www.1ppt.com/jiaoan/        PPT</a:t>
            </a:r>
            <a:r>
              <a:rPr lang="zh-CN" altLang="en-US" sz="100" dirty="0">
                <a:solidFill>
                  <a:schemeClr val="bg1"/>
                </a:solidFill>
              </a:rPr>
              <a:t>论坛：</a:t>
            </a:r>
            <a:r>
              <a:rPr lang="en-US" altLang="zh-CN" sz="100" dirty="0">
                <a:solidFill>
                  <a:schemeClr val="bg1"/>
                </a:solidFill>
              </a:rPr>
              <a:t>www.1ppt.cn</a:t>
            </a:r>
          </a:p>
          <a:p>
            <a:pPr lvl="0"/>
            <a:r>
              <a:rPr lang="en-US" altLang="zh-CN" sz="100" dirty="0">
                <a:solidFill>
                  <a:schemeClr val="bg1"/>
                </a:solidFill>
              </a:rPr>
              <a:t> </a:t>
            </a:r>
            <a:endParaRPr lang="zh-CN" altLang="en-US" sz="100" dirty="0">
              <a:solidFill>
                <a:schemeClr val="bg1"/>
              </a:solidFill>
            </a:endParaRPr>
          </a:p>
        </p:txBody>
      </p:sp>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 y="0"/>
            <a:ext cx="9144000" cy="5143500"/>
          </a:xfrm>
          <a:prstGeom prst="rect">
            <a:avLst/>
          </a:prstGeom>
          <a:pattFill prst="pct5">
            <a:fgClr>
              <a:schemeClr val="accent1"/>
            </a:fgClr>
            <a:bgClr>
              <a:schemeClr val="bg1"/>
            </a:bgClr>
          </a:pattFill>
        </p:spPr>
      </p:pic>
      <p:sp>
        <p:nvSpPr>
          <p:cNvPr id="6" name="矩形 5"/>
          <p:cNvSpPr/>
          <p:nvPr/>
        </p:nvSpPr>
        <p:spPr>
          <a:xfrm>
            <a:off x="784" y="2211710"/>
            <a:ext cx="9144000" cy="2931790"/>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9"/>
          <p:cNvSpPr txBox="1"/>
          <p:nvPr/>
        </p:nvSpPr>
        <p:spPr>
          <a:xfrm>
            <a:off x="0" y="2944120"/>
            <a:ext cx="9144000" cy="623248"/>
          </a:xfrm>
          <a:prstGeom prst="rect">
            <a:avLst/>
          </a:prstGeom>
          <a:noFill/>
        </p:spPr>
        <p:txBody>
          <a:bodyPr wrap="square" lIns="68580" tIns="34290" rIns="68580" bIns="34290" rtlCol="0">
            <a:spAutoFit/>
          </a:bodyPr>
          <a:lstStyle/>
          <a:p>
            <a:pPr marL="0" lvl="1" algn="ctr"/>
            <a:r>
              <a:rPr lang="zh-CN" altLang="en-US" sz="3600" b="1" dirty="0">
                <a:solidFill>
                  <a:schemeClr val="bg1"/>
                </a:solidFill>
                <a:latin typeface="微软雅黑" pitchFamily="34" charset="-122"/>
                <a:ea typeface="微软雅黑" pitchFamily="34" charset="-122"/>
              </a:rPr>
              <a:t>项目概述</a:t>
            </a:r>
          </a:p>
        </p:txBody>
      </p:sp>
      <p:sp>
        <p:nvSpPr>
          <p:cNvPr id="13" name="Freeform 5"/>
          <p:cNvSpPr>
            <a:spLocks/>
          </p:cNvSpPr>
          <p:nvPr/>
        </p:nvSpPr>
        <p:spPr bwMode="auto">
          <a:xfrm>
            <a:off x="3901440" y="1607124"/>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F87A08"/>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 name="KSO_Shape"/>
          <p:cNvSpPr>
            <a:spLocks/>
          </p:cNvSpPr>
          <p:nvPr/>
        </p:nvSpPr>
        <p:spPr bwMode="auto">
          <a:xfrm>
            <a:off x="4140337" y="1915302"/>
            <a:ext cx="863324" cy="592814"/>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Tree>
    <p:extLst>
      <p:ext uri="{BB962C8B-B14F-4D97-AF65-F5344CB8AC3E}">
        <p14:creationId xmlns:p14="http://schemas.microsoft.com/office/powerpoint/2010/main" val="2160579628"/>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60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anim calcmode="lin" valueType="num">
                                      <p:cBhvr>
                                        <p:cTn id="10" dur="500" fill="hold"/>
                                        <p:tgtEl>
                                          <p:spTgt spid="13"/>
                                        </p:tgtEl>
                                        <p:attrNameLst>
                                          <p:attrName>ppt_x</p:attrName>
                                        </p:attrNameLst>
                                      </p:cBhvr>
                                      <p:tavLst>
                                        <p:tav tm="0">
                                          <p:val>
                                            <p:fltVal val="0.5"/>
                                          </p:val>
                                        </p:tav>
                                        <p:tav tm="100000">
                                          <p:val>
                                            <p:strVal val="#ppt_x"/>
                                          </p:val>
                                        </p:tav>
                                      </p:tavLst>
                                    </p:anim>
                                    <p:anim calcmode="lin" valueType="num">
                                      <p:cBhvr>
                                        <p:cTn id="11" dur="500" fill="hold"/>
                                        <p:tgtEl>
                                          <p:spTgt spid="13"/>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60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anim calcmode="lin" valueType="num">
                                      <p:cBhvr>
                                        <p:cTn id="17" dur="500" fill="hold"/>
                                        <p:tgtEl>
                                          <p:spTgt spid="14"/>
                                        </p:tgtEl>
                                        <p:attrNameLst>
                                          <p:attrName>ppt_x</p:attrName>
                                        </p:attrNameLst>
                                      </p:cBhvr>
                                      <p:tavLst>
                                        <p:tav tm="0">
                                          <p:val>
                                            <p:fltVal val="0.5"/>
                                          </p:val>
                                        </p:tav>
                                        <p:tav tm="100000">
                                          <p:val>
                                            <p:strVal val="#ppt_x"/>
                                          </p:val>
                                        </p:tav>
                                      </p:tavLst>
                                    </p:anim>
                                    <p:anim calcmode="lin" valueType="num">
                                      <p:cBhvr>
                                        <p:cTn id="18" dur="500" fill="hold"/>
                                        <p:tgtEl>
                                          <p:spTgt spid="14"/>
                                        </p:tgtEl>
                                        <p:attrNameLst>
                                          <p:attrName>ppt_y</p:attrName>
                                        </p:attrNameLst>
                                      </p:cBhvr>
                                      <p:tavLst>
                                        <p:tav tm="0">
                                          <p:val>
                                            <p:fltVal val="0.5"/>
                                          </p:val>
                                        </p:tav>
                                        <p:tav tm="100000">
                                          <p:val>
                                            <p:strVal val="#ppt_y"/>
                                          </p:val>
                                        </p:tav>
                                      </p:tavLst>
                                    </p:anim>
                                  </p:childTnLst>
                                </p:cTn>
                              </p:par>
                            </p:childTnLst>
                          </p:cTn>
                        </p:par>
                        <p:par>
                          <p:cTn id="19" fill="hold">
                            <p:stCondLst>
                              <p:cond delay="1100"/>
                            </p:stCondLst>
                            <p:childTnLst>
                              <p:par>
                                <p:cTn id="20" presetID="16" presetClass="entr" presetSubtype="21"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arn(inVertical)">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animBg="1"/>
      <p:bldP spid="1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任务状态显示界面模块流程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软件启动时从数据库读取所有任务信息，保存在内存中，如果读取失败，弹出提示对话框提示用户从数据库加载任务信息失败；</a:t>
            </a:r>
          </a:p>
          <a:p>
            <a:pPr marL="342900" lvl="0" indent="-342900">
              <a:buFont typeface="+mj-lt"/>
              <a:buAutoNum type="arabicPeriod"/>
            </a:pPr>
            <a:r>
              <a:rPr lang="zh-CN" altLang="zh-CN" dirty="0"/>
              <a:t>在软件主界面的任务列表中显示从数据库读取到的任务状态信息；</a:t>
            </a:r>
          </a:p>
          <a:p>
            <a:pPr marL="342900" lvl="0" indent="-342900">
              <a:buFont typeface="+mj-lt"/>
              <a:buAutoNum type="arabicPeriod"/>
            </a:pPr>
            <a:r>
              <a:rPr lang="zh-CN" altLang="zh-CN" dirty="0"/>
              <a:t>接收任务模块上报的任务执行状态信息，刷新任务状态信息界面显示内容。</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3" name="对象 12">
            <a:extLst>
              <a:ext uri="{FF2B5EF4-FFF2-40B4-BE49-F238E27FC236}">
                <a16:creationId xmlns:a16="http://schemas.microsoft.com/office/drawing/2014/main" id="{6B786376-F9FE-4561-B27D-7E7CBCCFDC92}"/>
              </a:ext>
            </a:extLst>
          </p:cNvPr>
          <p:cNvGraphicFramePr>
            <a:graphicFrameLocks noChangeAspect="1"/>
          </p:cNvGraphicFramePr>
          <p:nvPr>
            <p:extLst>
              <p:ext uri="{D42A27DB-BD31-4B8C-83A1-F6EECF244321}">
                <p14:modId xmlns:p14="http://schemas.microsoft.com/office/powerpoint/2010/main" val="3160687283"/>
              </p:ext>
            </p:extLst>
          </p:nvPr>
        </p:nvGraphicFramePr>
        <p:xfrm>
          <a:off x="179512" y="570643"/>
          <a:ext cx="4743450" cy="4381500"/>
        </p:xfrm>
        <a:graphic>
          <a:graphicData uri="http://schemas.openxmlformats.org/presentationml/2006/ole">
            <mc:AlternateContent xmlns:mc="http://schemas.openxmlformats.org/markup-compatibility/2006">
              <mc:Choice xmlns:v="urn:schemas-microsoft-com:vml" Requires="v">
                <p:oleObj spid="_x0000_s78870" name="Visio" r:id="rId3" imgW="4743716" imgH="4381520" progId="Visio.Drawing.15">
                  <p:embed/>
                </p:oleObj>
              </mc:Choice>
              <mc:Fallback>
                <p:oleObj name="Visio" r:id="rId3" imgW="4743716" imgH="438152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570643"/>
                        <a:ext cx="4743450" cy="43815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8083462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组件显示界面模块流程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215991"/>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接收系统状态模块上报的组件运行状态</a:t>
            </a:r>
            <a:r>
              <a:rPr lang="en-US" altLang="zh-CN" dirty="0"/>
              <a:t>XML</a:t>
            </a:r>
            <a:r>
              <a:rPr lang="zh-CN" altLang="zh-CN" dirty="0"/>
              <a:t>描述字符串；</a:t>
            </a:r>
          </a:p>
          <a:p>
            <a:pPr marL="342900" lvl="0" indent="-342900">
              <a:buFont typeface="+mj-lt"/>
              <a:buAutoNum type="arabicPeriod"/>
            </a:pPr>
            <a:r>
              <a:rPr lang="zh-CN" altLang="zh-CN" dirty="0"/>
              <a:t>对</a:t>
            </a:r>
            <a:r>
              <a:rPr lang="en-US" altLang="zh-CN" dirty="0"/>
              <a:t>XML</a:t>
            </a:r>
            <a:r>
              <a:rPr lang="zh-CN" altLang="zh-CN" dirty="0"/>
              <a:t>状态字符串进行解析，如果解析失败，在组件日志中显示状态</a:t>
            </a:r>
            <a:r>
              <a:rPr lang="en-US" altLang="zh-CN" dirty="0"/>
              <a:t>XML</a:t>
            </a:r>
            <a:r>
              <a:rPr lang="zh-CN" altLang="zh-CN" dirty="0"/>
              <a:t>解析失败；</a:t>
            </a:r>
          </a:p>
          <a:p>
            <a:pPr marL="342900" lvl="0" indent="-342900">
              <a:buFont typeface="+mj-lt"/>
              <a:buAutoNum type="arabicPeriod"/>
            </a:pPr>
            <a:r>
              <a:rPr lang="zh-CN" altLang="zh-CN" dirty="0"/>
              <a:t>更新界面上的组件运行状态显示内容。</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4" name="对象 13">
            <a:extLst>
              <a:ext uri="{FF2B5EF4-FFF2-40B4-BE49-F238E27FC236}">
                <a16:creationId xmlns:a16="http://schemas.microsoft.com/office/drawing/2014/main" id="{AC11174B-7FFE-42A2-B20B-B64C5490F125}"/>
              </a:ext>
            </a:extLst>
          </p:cNvPr>
          <p:cNvGraphicFramePr>
            <a:graphicFrameLocks noChangeAspect="1"/>
          </p:cNvGraphicFramePr>
          <p:nvPr>
            <p:extLst>
              <p:ext uri="{D42A27DB-BD31-4B8C-83A1-F6EECF244321}">
                <p14:modId xmlns:p14="http://schemas.microsoft.com/office/powerpoint/2010/main" val="63461408"/>
              </p:ext>
            </p:extLst>
          </p:nvPr>
        </p:nvGraphicFramePr>
        <p:xfrm>
          <a:off x="585787" y="806202"/>
          <a:ext cx="3986213" cy="3514725"/>
        </p:xfrm>
        <a:graphic>
          <a:graphicData uri="http://schemas.openxmlformats.org/presentationml/2006/ole">
            <mc:AlternateContent xmlns:mc="http://schemas.openxmlformats.org/markup-compatibility/2006">
              <mc:Choice xmlns:v="urn:schemas-microsoft-com:vml" Requires="v">
                <p:oleObj spid="_x0000_s79893" name="Visio" r:id="rId3" imgW="3986146" imgH="3514548" progId="Visio.Drawing.15">
                  <p:embed/>
                </p:oleObj>
              </mc:Choice>
              <mc:Fallback>
                <p:oleObj name="Visio" r:id="rId3" imgW="3986146" imgH="351454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5787" y="806202"/>
                        <a:ext cx="3986213" cy="35147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7859803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日志显示界面模块流程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日志显示界面模块接收日志模块发送的日志信息；</a:t>
            </a:r>
          </a:p>
          <a:p>
            <a:pPr marL="342900" lvl="0" indent="-342900">
              <a:buFont typeface="+mj-lt"/>
              <a:buAutoNum type="arabicPeriod"/>
            </a:pPr>
            <a:r>
              <a:rPr lang="zh-CN" altLang="zh-CN" dirty="0"/>
              <a:t>判断日志列表显示的日志条数是否已经达到上限，如果达到上限则删除最早的一条日志；</a:t>
            </a:r>
          </a:p>
          <a:p>
            <a:pPr marL="342900" lvl="0" indent="-342900">
              <a:buFont typeface="+mj-lt"/>
              <a:buAutoNum type="arabicPeriod"/>
            </a:pPr>
            <a:r>
              <a:rPr lang="zh-CN" altLang="zh-CN" dirty="0"/>
              <a:t>按日志等级决定日志显色颜色，将日志加入日志列表。</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F002C1E9-ADFA-4F55-AA86-6877015B0050}"/>
              </a:ext>
            </a:extLst>
          </p:cNvPr>
          <p:cNvGraphicFramePr>
            <a:graphicFrameLocks noChangeAspect="1"/>
          </p:cNvGraphicFramePr>
          <p:nvPr>
            <p:extLst>
              <p:ext uri="{D42A27DB-BD31-4B8C-83A1-F6EECF244321}">
                <p14:modId xmlns:p14="http://schemas.microsoft.com/office/powerpoint/2010/main" val="2228943469"/>
              </p:ext>
            </p:extLst>
          </p:nvPr>
        </p:nvGraphicFramePr>
        <p:xfrm>
          <a:off x="1259632" y="535457"/>
          <a:ext cx="2314575" cy="4443611"/>
        </p:xfrm>
        <a:graphic>
          <a:graphicData uri="http://schemas.openxmlformats.org/presentationml/2006/ole">
            <mc:AlternateContent xmlns:mc="http://schemas.openxmlformats.org/markup-compatibility/2006">
              <mc:Choice xmlns:v="urn:schemas-microsoft-com:vml" Requires="v">
                <p:oleObj spid="_x0000_s80919" name="Visio" r:id="rId3" imgW="2314708" imgH="4691190" progId="Visio.Drawing.15">
                  <p:embed/>
                </p:oleObj>
              </mc:Choice>
              <mc:Fallback>
                <p:oleObj name="Visio" r:id="rId3" imgW="2314708" imgH="4691190"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9632" y="535457"/>
                        <a:ext cx="2314575" cy="4443611"/>
                      </a:xfrm>
                      <a:prstGeom prst="rect">
                        <a:avLst/>
                      </a:prstGeom>
                      <a:noFill/>
                    </p:spPr>
                  </p:pic>
                </p:oleObj>
              </mc:Fallback>
            </mc:AlternateContent>
          </a:graphicData>
        </a:graphic>
      </p:graphicFrame>
    </p:spTree>
    <p:extLst>
      <p:ext uri="{BB962C8B-B14F-4D97-AF65-F5344CB8AC3E}">
        <p14:creationId xmlns:p14="http://schemas.microsoft.com/office/powerpoint/2010/main" val="22460450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日志查询界面模块流程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用户打开日志查询界面，在日志查询界面中输入查询条件，如组件、等级、日期等信息；</a:t>
            </a:r>
          </a:p>
          <a:p>
            <a:pPr marL="342900" lvl="0" indent="-342900">
              <a:buFont typeface="+mj-lt"/>
              <a:buAutoNum type="arabicPeriod"/>
            </a:pPr>
            <a:r>
              <a:rPr lang="zh-CN" altLang="zh-CN" dirty="0"/>
              <a:t>日志查询界面模块调用日志模块进行日志的查询，如果查询失败，终止流程，弹出查询失败提示框提示用户查询失败；</a:t>
            </a:r>
          </a:p>
          <a:p>
            <a:pPr marL="342900" lvl="0" indent="-342900">
              <a:buFont typeface="+mj-lt"/>
              <a:buAutoNum type="arabicPeriod"/>
            </a:pPr>
            <a:r>
              <a:rPr lang="zh-CN" altLang="zh-CN" dirty="0"/>
              <a:t>查询成功，在界面中的日志列表中显示查询到的日志信息。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4" name="对象 13">
            <a:extLst>
              <a:ext uri="{FF2B5EF4-FFF2-40B4-BE49-F238E27FC236}">
                <a16:creationId xmlns:a16="http://schemas.microsoft.com/office/drawing/2014/main" id="{A3236392-9F92-4523-B374-19B11F2C219E}"/>
              </a:ext>
            </a:extLst>
          </p:cNvPr>
          <p:cNvGraphicFramePr>
            <a:graphicFrameLocks noChangeAspect="1"/>
          </p:cNvGraphicFramePr>
          <p:nvPr>
            <p:extLst>
              <p:ext uri="{D42A27DB-BD31-4B8C-83A1-F6EECF244321}">
                <p14:modId xmlns:p14="http://schemas.microsoft.com/office/powerpoint/2010/main" val="588849860"/>
              </p:ext>
            </p:extLst>
          </p:nvPr>
        </p:nvGraphicFramePr>
        <p:xfrm>
          <a:off x="429251" y="775028"/>
          <a:ext cx="4486275" cy="4095750"/>
        </p:xfrm>
        <a:graphic>
          <a:graphicData uri="http://schemas.openxmlformats.org/presentationml/2006/ole">
            <mc:AlternateContent xmlns:mc="http://schemas.openxmlformats.org/markup-compatibility/2006">
              <mc:Choice xmlns:v="urn:schemas-microsoft-com:vml" Requires="v">
                <p:oleObj spid="_x0000_s81941" name="Visio" r:id="rId3" imgW="4486408" imgH="4095711" progId="Visio.Drawing.15">
                  <p:embed/>
                </p:oleObj>
              </mc:Choice>
              <mc:Fallback>
                <p:oleObj name="Visio" r:id="rId3" imgW="4486408" imgH="4095711"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9251" y="775028"/>
                        <a:ext cx="4486275" cy="4095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7389843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接收来自账户登录界面的用户名和密码；</a:t>
            </a:r>
          </a:p>
          <a:p>
            <a:pPr marL="342900" lvl="0" indent="-342900">
              <a:buFont typeface="+mj-lt"/>
              <a:buAutoNum type="arabicPeriod"/>
            </a:pPr>
            <a:r>
              <a:rPr lang="zh-CN" altLang="zh-CN" dirty="0"/>
              <a:t>调用后台服务软件的用户登录接口进行账户名密码验证；</a:t>
            </a:r>
          </a:p>
          <a:p>
            <a:pPr marL="342900" lvl="0" indent="-342900">
              <a:buFont typeface="+mj-lt"/>
              <a:buAutoNum type="arabicPeriod"/>
            </a:pPr>
            <a:r>
              <a:rPr lang="zh-CN" altLang="zh-CN" dirty="0"/>
              <a:t>如果验证成功，将登录成功结果和用户</a:t>
            </a:r>
            <a:r>
              <a:rPr lang="en-US" altLang="zh-CN" dirty="0"/>
              <a:t>ID</a:t>
            </a:r>
            <a:r>
              <a:rPr lang="zh-CN" altLang="zh-CN" dirty="0"/>
              <a:t>、用户权限返回给账户登录界面；如果验证失败，将登录失败结果返回给账户登录界面。</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3F335304-2173-45DB-BB3E-1814D464ABEF}"/>
              </a:ext>
            </a:extLst>
          </p:cNvPr>
          <p:cNvGraphicFramePr>
            <a:graphicFrameLocks noChangeAspect="1"/>
          </p:cNvGraphicFramePr>
          <p:nvPr>
            <p:extLst>
              <p:ext uri="{D42A27DB-BD31-4B8C-83A1-F6EECF244321}">
                <p14:modId xmlns:p14="http://schemas.microsoft.com/office/powerpoint/2010/main" val="3250120749"/>
              </p:ext>
            </p:extLst>
          </p:nvPr>
        </p:nvGraphicFramePr>
        <p:xfrm>
          <a:off x="259970" y="839488"/>
          <a:ext cx="4876800" cy="4071938"/>
        </p:xfrm>
        <a:graphic>
          <a:graphicData uri="http://schemas.openxmlformats.org/presentationml/2006/ole">
            <mc:AlternateContent xmlns:mc="http://schemas.openxmlformats.org/markup-compatibility/2006">
              <mc:Choice xmlns:v="urn:schemas-microsoft-com:vml" Requires="v">
                <p:oleObj spid="_x0000_s82964" name="Visio" r:id="rId3" imgW="4876623" imgH="4071849" progId="Visio.Drawing.15">
                  <p:embed/>
                </p:oleObj>
              </mc:Choice>
              <mc:Fallback>
                <p:oleObj name="Visio" r:id="rId3" imgW="4876623" imgH="4071849"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970" y="839488"/>
                        <a:ext cx="4876800" cy="40719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5905977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1661993"/>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接收来自账户登录界面的登出请求，调用后台服务的账户登出接口；</a:t>
            </a:r>
          </a:p>
          <a:p>
            <a:pPr marL="342900" lvl="0" indent="-342900">
              <a:buFont typeface="+mj-lt"/>
              <a:buAutoNum type="arabicPeriod"/>
            </a:pPr>
            <a:r>
              <a:rPr lang="zh-CN" altLang="zh-CN" dirty="0"/>
              <a:t>如果调用成功，反馈登出成功结果到用户界面，否则反馈错误到用户界面。</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0" name="对象 19">
            <a:extLst>
              <a:ext uri="{FF2B5EF4-FFF2-40B4-BE49-F238E27FC236}">
                <a16:creationId xmlns:a16="http://schemas.microsoft.com/office/drawing/2014/main" id="{8A270EA1-52AA-461E-B5F1-E17123E88763}"/>
              </a:ext>
            </a:extLst>
          </p:cNvPr>
          <p:cNvGraphicFramePr>
            <a:graphicFrameLocks noChangeAspect="1"/>
          </p:cNvGraphicFramePr>
          <p:nvPr>
            <p:extLst>
              <p:ext uri="{D42A27DB-BD31-4B8C-83A1-F6EECF244321}">
                <p14:modId xmlns:p14="http://schemas.microsoft.com/office/powerpoint/2010/main" val="2559844749"/>
              </p:ext>
            </p:extLst>
          </p:nvPr>
        </p:nvGraphicFramePr>
        <p:xfrm>
          <a:off x="227025" y="650341"/>
          <a:ext cx="4529138" cy="3995738"/>
        </p:xfrm>
        <a:graphic>
          <a:graphicData uri="http://schemas.openxmlformats.org/presentationml/2006/ole">
            <mc:AlternateContent xmlns:mc="http://schemas.openxmlformats.org/markup-compatibility/2006">
              <mc:Choice xmlns:v="urn:schemas-microsoft-com:vml" Requires="v">
                <p:oleObj spid="_x0000_s83990" name="Visio" r:id="rId3" imgW="4528938" imgH="3995492" progId="Visio.Drawing.15">
                  <p:embed/>
                </p:oleObj>
              </mc:Choice>
              <mc:Fallback>
                <p:oleObj name="Visio" r:id="rId3" imgW="4528938" imgH="3995492"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7025" y="650341"/>
                        <a:ext cx="4529138" cy="39957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6745170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接收账户管理界面的新建账户请求，提取请求中的用户名、密码、部门、联系方式、权限等信息，并对参数的合法性做检查，如果检查不通过，反馈校验失败信息到账户管理界面，终止流程；</a:t>
            </a:r>
          </a:p>
          <a:p>
            <a:pPr marL="342900" lvl="0" indent="-342900">
              <a:buFont typeface="+mj-lt"/>
              <a:buAutoNum type="arabicPeriod"/>
            </a:pPr>
            <a:r>
              <a:rPr lang="zh-CN" altLang="zh-CN" dirty="0"/>
              <a:t>调用后台服务的创建账户接口进行账户创建，如果创建成功，反馈创建账户成功信息到账户管理界面，否则反馈错误信息到账户管理界面。</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63D8C626-374A-4C0C-A89C-F41E1DE158AC}"/>
              </a:ext>
            </a:extLst>
          </p:cNvPr>
          <p:cNvGraphicFramePr>
            <a:graphicFrameLocks noChangeAspect="1"/>
          </p:cNvGraphicFramePr>
          <p:nvPr>
            <p:extLst>
              <p:ext uri="{D42A27DB-BD31-4B8C-83A1-F6EECF244321}">
                <p14:modId xmlns:p14="http://schemas.microsoft.com/office/powerpoint/2010/main" val="458816934"/>
              </p:ext>
            </p:extLst>
          </p:nvPr>
        </p:nvGraphicFramePr>
        <p:xfrm>
          <a:off x="23944" y="703981"/>
          <a:ext cx="5124120" cy="4143100"/>
        </p:xfrm>
        <a:graphic>
          <a:graphicData uri="http://schemas.openxmlformats.org/presentationml/2006/ole">
            <mc:AlternateContent xmlns:mc="http://schemas.openxmlformats.org/markup-compatibility/2006">
              <mc:Choice xmlns:v="urn:schemas-microsoft-com:vml" Requires="v">
                <p:oleObj spid="_x0000_s85012" name="Visio" r:id="rId3" imgW="6196123" imgH="5333863" progId="Visio.Drawing.15">
                  <p:embed/>
                </p:oleObj>
              </mc:Choice>
              <mc:Fallback>
                <p:oleObj name="Visio" r:id="rId3" imgW="6196123" imgH="533386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944" y="703981"/>
                        <a:ext cx="5124120" cy="4143100"/>
                      </a:xfrm>
                      <a:prstGeom prst="rect">
                        <a:avLst/>
                      </a:prstGeom>
                      <a:noFill/>
                    </p:spPr>
                  </p:pic>
                </p:oleObj>
              </mc:Fallback>
            </mc:AlternateContent>
          </a:graphicData>
        </a:graphic>
      </p:graphicFrame>
    </p:spTree>
    <p:extLst>
      <p:ext uri="{BB962C8B-B14F-4D97-AF65-F5344CB8AC3E}">
        <p14:creationId xmlns:p14="http://schemas.microsoft.com/office/powerpoint/2010/main" val="26096322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215991"/>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接收账户管理界面的账户删除请求，提取账户</a:t>
            </a:r>
            <a:r>
              <a:rPr lang="en-US" altLang="zh-CN" dirty="0"/>
              <a:t>ID</a:t>
            </a:r>
            <a:r>
              <a:rPr lang="zh-CN" altLang="zh-CN" dirty="0"/>
              <a:t>；</a:t>
            </a:r>
          </a:p>
          <a:p>
            <a:pPr marL="342900" lvl="0" indent="-342900">
              <a:buFont typeface="+mj-lt"/>
              <a:buAutoNum type="arabicPeriod"/>
            </a:pPr>
            <a:r>
              <a:rPr lang="zh-CN" altLang="zh-CN" dirty="0"/>
              <a:t>调用后台服务的删除账户接口进行账户删除；</a:t>
            </a:r>
          </a:p>
          <a:p>
            <a:pPr marL="342900" lvl="0" indent="-342900">
              <a:buFont typeface="+mj-lt"/>
              <a:buAutoNum type="arabicPeriod"/>
            </a:pPr>
            <a:r>
              <a:rPr lang="zh-CN" altLang="zh-CN" dirty="0"/>
              <a:t>如果删除成功，反馈删除账户成功信息到账户管理界面，否则反馈错误信息到账户管理界面。</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0" name="对象 19">
            <a:extLst>
              <a:ext uri="{FF2B5EF4-FFF2-40B4-BE49-F238E27FC236}">
                <a16:creationId xmlns:a16="http://schemas.microsoft.com/office/drawing/2014/main" id="{612DA908-DFDF-41B7-A320-728E2B866EFB}"/>
              </a:ext>
            </a:extLst>
          </p:cNvPr>
          <p:cNvGraphicFramePr>
            <a:graphicFrameLocks noChangeAspect="1"/>
          </p:cNvGraphicFramePr>
          <p:nvPr>
            <p:extLst>
              <p:ext uri="{D42A27DB-BD31-4B8C-83A1-F6EECF244321}">
                <p14:modId xmlns:p14="http://schemas.microsoft.com/office/powerpoint/2010/main" val="643073619"/>
              </p:ext>
            </p:extLst>
          </p:nvPr>
        </p:nvGraphicFramePr>
        <p:xfrm>
          <a:off x="175504" y="868763"/>
          <a:ext cx="4700588" cy="4000500"/>
        </p:xfrm>
        <a:graphic>
          <a:graphicData uri="http://schemas.openxmlformats.org/presentationml/2006/ole">
            <mc:AlternateContent xmlns:mc="http://schemas.openxmlformats.org/markup-compatibility/2006">
              <mc:Choice xmlns:v="urn:schemas-microsoft-com:vml" Requires="v">
                <p:oleObj spid="_x0000_s86036" name="Visio" r:id="rId3" imgW="4700654" imgH="4000264" progId="Visio.Drawing.15">
                  <p:embed/>
                </p:oleObj>
              </mc:Choice>
              <mc:Fallback>
                <p:oleObj name="Visio" r:id="rId3" imgW="4700654" imgH="400026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504" y="868763"/>
                        <a:ext cx="4700588" cy="40005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2871077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接收账户管理界面的修改账户信息请求，解析请求参数；</a:t>
            </a:r>
          </a:p>
          <a:p>
            <a:pPr marL="342900" lvl="0" indent="-342900">
              <a:buFont typeface="+mj-lt"/>
              <a:buAutoNum type="arabicPeriod"/>
            </a:pPr>
            <a:r>
              <a:rPr lang="zh-CN" altLang="zh-CN" dirty="0"/>
              <a:t>对请求参数中的密码、权限、部门、联系方式等参数做有效性校验，如果校验失败，反馈校验失败信息到账户管理界面，终止流程；</a:t>
            </a:r>
          </a:p>
          <a:p>
            <a:pPr marL="342900" lvl="0" indent="-342900">
              <a:buFont typeface="+mj-lt"/>
              <a:buAutoNum type="arabicPeriod"/>
            </a:pPr>
            <a:r>
              <a:rPr lang="zh-CN" altLang="zh-CN" dirty="0"/>
              <a:t>调用后台服务的删除账户接口进行账户信息修改，根据调用的结果反馈成功或失败信息到账户管理界面。</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1" name="对象 20">
            <a:extLst>
              <a:ext uri="{FF2B5EF4-FFF2-40B4-BE49-F238E27FC236}">
                <a16:creationId xmlns:a16="http://schemas.microsoft.com/office/drawing/2014/main" id="{E0F5F39F-8B00-43A9-9A45-9BBF53FFC2E5}"/>
              </a:ext>
            </a:extLst>
          </p:cNvPr>
          <p:cNvGraphicFramePr>
            <a:graphicFrameLocks noChangeAspect="1"/>
          </p:cNvGraphicFramePr>
          <p:nvPr>
            <p:extLst>
              <p:ext uri="{D42A27DB-BD31-4B8C-83A1-F6EECF244321}">
                <p14:modId xmlns:p14="http://schemas.microsoft.com/office/powerpoint/2010/main" val="3165318569"/>
              </p:ext>
            </p:extLst>
          </p:nvPr>
        </p:nvGraphicFramePr>
        <p:xfrm>
          <a:off x="204852" y="868763"/>
          <a:ext cx="4913865" cy="4133636"/>
        </p:xfrm>
        <a:graphic>
          <a:graphicData uri="http://schemas.openxmlformats.org/presentationml/2006/ole">
            <mc:AlternateContent xmlns:mc="http://schemas.openxmlformats.org/markup-compatibility/2006">
              <mc:Choice xmlns:v="urn:schemas-microsoft-com:vml" Requires="v">
                <p:oleObj spid="_x0000_s87060" name="Visio" r:id="rId3" imgW="6553377" imgH="5515211" progId="Visio.Drawing.15">
                  <p:embed/>
                </p:oleObj>
              </mc:Choice>
              <mc:Fallback>
                <p:oleObj name="Visio" r:id="rId3" imgW="6553377" imgH="5515211"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852" y="868763"/>
                        <a:ext cx="4913865" cy="4133636"/>
                      </a:xfrm>
                      <a:prstGeom prst="rect">
                        <a:avLst/>
                      </a:prstGeom>
                      <a:noFill/>
                    </p:spPr>
                  </p:pic>
                </p:oleObj>
              </mc:Fallback>
            </mc:AlternateContent>
          </a:graphicData>
        </a:graphic>
      </p:graphicFrame>
    </p:spTree>
    <p:extLst>
      <p:ext uri="{BB962C8B-B14F-4D97-AF65-F5344CB8AC3E}">
        <p14:creationId xmlns:p14="http://schemas.microsoft.com/office/powerpoint/2010/main" val="32070300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参数设置界面模块调用参数设置模块的参数设置接口，下发数据库配置参数、网络配置参数和组件重要状态显示参数；</a:t>
            </a:r>
          </a:p>
          <a:p>
            <a:pPr marL="342900" lvl="0" indent="-342900">
              <a:buFont typeface="+mj-lt"/>
              <a:buAutoNum type="arabicPeriod"/>
            </a:pPr>
            <a:r>
              <a:rPr lang="zh-CN" altLang="zh-CN" dirty="0"/>
              <a:t>参数设置模块调用数据库参数设置模块，网络参数设置模块和组件重要状态显示设置模块的参数设置接口，进行参数的设置；</a:t>
            </a:r>
          </a:p>
          <a:p>
            <a:pPr marL="342900" lvl="0" indent="-342900">
              <a:buFont typeface="+mj-lt"/>
              <a:buAutoNum type="arabicPeriod"/>
            </a:pPr>
            <a:r>
              <a:rPr lang="zh-CN" altLang="zh-CN" dirty="0"/>
              <a:t>根据各个子模块参数设置接口的返回值，返回设置成功或者失败的消息给参数设置界面模块。</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2" name="对象 21">
            <a:extLst>
              <a:ext uri="{FF2B5EF4-FFF2-40B4-BE49-F238E27FC236}">
                <a16:creationId xmlns:a16="http://schemas.microsoft.com/office/drawing/2014/main" id="{1C069080-B565-4563-8F49-60ABC9099BE7}"/>
              </a:ext>
            </a:extLst>
          </p:cNvPr>
          <p:cNvGraphicFramePr>
            <a:graphicFrameLocks noChangeAspect="1"/>
          </p:cNvGraphicFramePr>
          <p:nvPr>
            <p:extLst>
              <p:ext uri="{D42A27DB-BD31-4B8C-83A1-F6EECF244321}">
                <p14:modId xmlns:p14="http://schemas.microsoft.com/office/powerpoint/2010/main" val="147860687"/>
              </p:ext>
            </p:extLst>
          </p:nvPr>
        </p:nvGraphicFramePr>
        <p:xfrm>
          <a:off x="259970" y="733210"/>
          <a:ext cx="4556331" cy="4235347"/>
        </p:xfrm>
        <a:graphic>
          <a:graphicData uri="http://schemas.openxmlformats.org/presentationml/2006/ole">
            <mc:AlternateContent xmlns:mc="http://schemas.openxmlformats.org/markup-compatibility/2006">
              <mc:Choice xmlns:v="urn:schemas-microsoft-com:vml" Requires="v">
                <p:oleObj spid="_x0000_s88084" name="Visio" r:id="rId3" imgW="8453415" imgH="7124543" progId="Visio.Drawing.15">
                  <p:embed/>
                </p:oleObj>
              </mc:Choice>
              <mc:Fallback>
                <p:oleObj name="Visio" r:id="rId3" imgW="8453415" imgH="712454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970" y="733210"/>
                        <a:ext cx="4556331" cy="4235347"/>
                      </a:xfrm>
                      <a:prstGeom prst="rect">
                        <a:avLst/>
                      </a:prstGeom>
                      <a:noFill/>
                    </p:spPr>
                  </p:pic>
                </p:oleObj>
              </mc:Fallback>
            </mc:AlternateContent>
          </a:graphicData>
        </a:graphic>
      </p:graphicFrame>
    </p:spTree>
    <p:extLst>
      <p:ext uri="{BB962C8B-B14F-4D97-AF65-F5344CB8AC3E}">
        <p14:creationId xmlns:p14="http://schemas.microsoft.com/office/powerpoint/2010/main" val="1574646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298964" y="784293"/>
            <a:ext cx="8305484" cy="3208571"/>
          </a:xfrm>
          <a:prstGeom prst="rect">
            <a:avLst/>
          </a:prstGeom>
          <a:noFill/>
        </p:spPr>
        <p:txBody>
          <a:bodyPr wrap="square" lIns="0" tIns="0" rIns="0" bIns="0" rtlCol="0">
            <a:spAutoFit/>
          </a:bodyPr>
          <a:lstStyle/>
          <a:p>
            <a:br>
              <a:rPr lang="en-US" altLang="zh-CN" sz="1050" dirty="0">
                <a:solidFill>
                  <a:schemeClr val="accent1"/>
                </a:solidFill>
                <a:latin typeface="方正兰亭纤黑简体" pitchFamily="65" charset="-122"/>
                <a:ea typeface="方正兰亭纤黑简体" pitchFamily="65" charset="-122"/>
              </a:rPr>
            </a:br>
            <a:r>
              <a:rPr lang="en-US" altLang="zh-CN" sz="1050" dirty="0">
                <a:solidFill>
                  <a:schemeClr val="accent1"/>
                </a:solidFill>
                <a:latin typeface="方正兰亭纤黑简体" pitchFamily="65" charset="-122"/>
                <a:ea typeface="方正兰亭纤黑简体" pitchFamily="65" charset="-122"/>
              </a:rPr>
              <a:t>	</a:t>
            </a:r>
            <a:r>
              <a:rPr lang="zh-CN" altLang="zh-CN" dirty="0"/>
              <a:t>辐射防护分系统是总控系统的重要子系统，由辐射防护数据集成与监控系统软件和各个组件构成。辐射防护数据集成与监控系统软件是辐射防护分系统的集成和控制软件，在辐射防护分系统中承担着承上启下的重要作用。</a:t>
            </a:r>
          </a:p>
          <a:p>
            <a:r>
              <a:rPr lang="en-US" altLang="zh-CN" dirty="0"/>
              <a:t>	</a:t>
            </a:r>
            <a:r>
              <a:rPr lang="zh-CN" altLang="zh-CN" dirty="0"/>
              <a:t>辐射防护数据集成与监控系统接收总控系统下发的任务，将任务进行处理或者下发到对应的组件，并向总控系统反馈任务执行情况。用户也可在辐射防护数据集成与监控系统上定义任务并下发到对应的组件。</a:t>
            </a:r>
          </a:p>
          <a:p>
            <a:r>
              <a:rPr lang="en-US" altLang="zh-CN" dirty="0"/>
              <a:t>	</a:t>
            </a:r>
            <a:r>
              <a:rPr lang="zh-CN" altLang="zh-CN" dirty="0"/>
              <a:t>辐射防护数据集成与监控系统对组件运行状态进行监测，用图形化或者文本的方式显示组件和系统本身的运行状态、关键参数以及任务执行情况。用户也可以在系统中对各个组件进行远程控制。</a:t>
            </a:r>
          </a:p>
          <a:p>
            <a:r>
              <a:rPr lang="en-US" altLang="zh-CN" dirty="0"/>
              <a:t>	</a:t>
            </a:r>
            <a:r>
              <a:rPr lang="zh-CN" altLang="zh-CN" dirty="0"/>
              <a:t>各个组件周期性的将各自的状态信息存储到数据库服务器，作为总控系统安全连锁功能的重要参数，可以由总控系统进行访问和读取</a:t>
            </a:r>
            <a:r>
              <a:rPr lang="zh-CN" altLang="en-US" dirty="0"/>
              <a:t>。</a:t>
            </a:r>
            <a:endParaRPr lang="en-US" altLang="zh-CN" sz="1000" b="1" dirty="0">
              <a:solidFill>
                <a:schemeClr val="tx1">
                  <a:lumMod val="65000"/>
                  <a:lumOff val="35000"/>
                </a:schemeClr>
              </a:solidFill>
              <a:latin typeface="微软雅黑" pitchFamily="34" charset="-122"/>
              <a:ea typeface="微软雅黑" pitchFamily="34" charset="-122"/>
            </a:endParaRPr>
          </a:p>
        </p:txBody>
      </p:sp>
      <p:sp>
        <p:nvSpPr>
          <p:cNvPr id="21" name="标题 20"/>
          <p:cNvSpPr>
            <a:spLocks noGrp="1"/>
          </p:cNvSpPr>
          <p:nvPr>
            <p:ph type="title"/>
          </p:nvPr>
        </p:nvSpPr>
        <p:spPr/>
        <p:txBody>
          <a:bodyPr/>
          <a:lstStyle/>
          <a:p>
            <a:r>
              <a:rPr lang="en-US" altLang="zh-CN" sz="2400" b="1" dirty="0">
                <a:solidFill>
                  <a:srgbClr val="F87A08"/>
                </a:solidFill>
              </a:rPr>
              <a:t>1</a:t>
            </a:r>
            <a:r>
              <a:rPr lang="en-US" altLang="zh-CN" b="1" dirty="0"/>
              <a:t>-1 </a:t>
            </a:r>
            <a:r>
              <a:rPr lang="zh-CN" altLang="en-US" b="1" dirty="0"/>
              <a:t>项目概述</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Tree>
    <p:extLst>
      <p:ext uri="{BB962C8B-B14F-4D97-AF65-F5344CB8AC3E}">
        <p14:creationId xmlns:p14="http://schemas.microsoft.com/office/powerpoint/2010/main" val="108826649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数据库参数设置模块流程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数据库参数设置模块打开数据库配置文件，如果打开失败，终止流程，返回加载数据库配置文件失败错误信息；</a:t>
            </a:r>
          </a:p>
          <a:p>
            <a:pPr marL="342900" lvl="0" indent="-342900">
              <a:buFont typeface="+mj-lt"/>
              <a:buAutoNum type="arabicPeriod"/>
            </a:pPr>
            <a:r>
              <a:rPr lang="zh-CN" altLang="zh-CN" dirty="0"/>
              <a:t>读取数据库配置文件中的数据库配置项，如果读取失败，终止流程，返回读取配置失败错误信息；</a:t>
            </a:r>
          </a:p>
          <a:p>
            <a:pPr marL="342900" lvl="0" indent="-342900">
              <a:buFont typeface="+mj-lt"/>
              <a:buAutoNum type="arabicPeriod"/>
            </a:pPr>
            <a:r>
              <a:rPr lang="zh-CN" altLang="zh-CN" dirty="0"/>
              <a:t>将数据库配置参数信息保存在内存中，返回成功。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3" name="对象 22">
            <a:extLst>
              <a:ext uri="{FF2B5EF4-FFF2-40B4-BE49-F238E27FC236}">
                <a16:creationId xmlns:a16="http://schemas.microsoft.com/office/drawing/2014/main" id="{C38A9055-E1B2-4813-A3E5-657A31ECC696}"/>
              </a:ext>
            </a:extLst>
          </p:cNvPr>
          <p:cNvGraphicFramePr>
            <a:graphicFrameLocks noChangeAspect="1"/>
          </p:cNvGraphicFramePr>
          <p:nvPr>
            <p:extLst>
              <p:ext uri="{D42A27DB-BD31-4B8C-83A1-F6EECF244321}">
                <p14:modId xmlns:p14="http://schemas.microsoft.com/office/powerpoint/2010/main" val="1747753459"/>
              </p:ext>
            </p:extLst>
          </p:nvPr>
        </p:nvGraphicFramePr>
        <p:xfrm>
          <a:off x="384395" y="586147"/>
          <a:ext cx="4672013" cy="4686300"/>
        </p:xfrm>
        <a:graphic>
          <a:graphicData uri="http://schemas.openxmlformats.org/presentationml/2006/ole">
            <mc:AlternateContent xmlns:mc="http://schemas.openxmlformats.org/markup-compatibility/2006">
              <mc:Choice xmlns:v="urn:schemas-microsoft-com:vml" Requires="v">
                <p:oleObj spid="_x0000_s89106" name="Visio" r:id="rId3" imgW="4671946" imgH="4686418" progId="Visio.Drawing.15">
                  <p:embed/>
                </p:oleObj>
              </mc:Choice>
              <mc:Fallback>
                <p:oleObj name="Visio" r:id="rId3" imgW="4671946" imgH="46864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395" y="586147"/>
                        <a:ext cx="4672013" cy="4686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7263646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数据库参数设置模块流程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对输入的数据库参数做校验，如果校验失败，终止流程，返回参数校验失败信息；</a:t>
            </a:r>
          </a:p>
          <a:p>
            <a:pPr marL="342900" lvl="0" indent="-342900">
              <a:buFont typeface="+mj-lt"/>
              <a:buAutoNum type="arabicPeriod"/>
            </a:pPr>
            <a:r>
              <a:rPr lang="zh-CN" altLang="zh-CN" dirty="0"/>
              <a:t>数据库参数设置模块打开数据库配置文件，如果打开失败，终止流程，返回打开数据库配置文件失败错误信息；</a:t>
            </a:r>
          </a:p>
          <a:p>
            <a:pPr marL="342900" lvl="0" indent="-342900">
              <a:buFont typeface="+mj-lt"/>
              <a:buAutoNum type="arabicPeriod"/>
            </a:pPr>
            <a:r>
              <a:rPr lang="zh-CN" altLang="zh-CN" dirty="0"/>
              <a:t>将数据库配置项信息写入数据库配置文件中，如果写入失败，终止流程，返回保存失败错误信息；</a:t>
            </a:r>
          </a:p>
          <a:p>
            <a:pPr marL="342900" lvl="0" indent="-342900">
              <a:buFont typeface="+mj-lt"/>
              <a:buAutoNum type="arabicPeriod"/>
            </a:pPr>
            <a:r>
              <a:rPr lang="zh-CN" altLang="zh-CN" dirty="0"/>
              <a:t>返回保存成功信息。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4" name="对象 23">
            <a:extLst>
              <a:ext uri="{FF2B5EF4-FFF2-40B4-BE49-F238E27FC236}">
                <a16:creationId xmlns:a16="http://schemas.microsoft.com/office/drawing/2014/main" id="{A369E1B5-2472-437E-8BDD-80DC7CFBE91E}"/>
              </a:ext>
            </a:extLst>
          </p:cNvPr>
          <p:cNvGraphicFramePr>
            <a:graphicFrameLocks noChangeAspect="1"/>
          </p:cNvGraphicFramePr>
          <p:nvPr>
            <p:extLst>
              <p:ext uri="{D42A27DB-BD31-4B8C-83A1-F6EECF244321}">
                <p14:modId xmlns:p14="http://schemas.microsoft.com/office/powerpoint/2010/main" val="1578006637"/>
              </p:ext>
            </p:extLst>
          </p:nvPr>
        </p:nvGraphicFramePr>
        <p:xfrm>
          <a:off x="425916" y="627534"/>
          <a:ext cx="4509787" cy="4433554"/>
        </p:xfrm>
        <a:graphic>
          <a:graphicData uri="http://schemas.openxmlformats.org/presentationml/2006/ole">
            <mc:AlternateContent xmlns:mc="http://schemas.openxmlformats.org/markup-compatibility/2006">
              <mc:Choice xmlns:v="urn:schemas-microsoft-com:vml" Requires="v">
                <p:oleObj spid="_x0000_s90130" name="Visio" r:id="rId3" imgW="5352961" imgH="5262808" progId="Visio.Drawing.15">
                  <p:embed/>
                </p:oleObj>
              </mc:Choice>
              <mc:Fallback>
                <p:oleObj name="Visio" r:id="rId3" imgW="5352961" imgH="526280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5916" y="627534"/>
                        <a:ext cx="4509787" cy="4433554"/>
                      </a:xfrm>
                      <a:prstGeom prst="rect">
                        <a:avLst/>
                      </a:prstGeom>
                      <a:noFill/>
                    </p:spPr>
                  </p:pic>
                </p:oleObj>
              </mc:Fallback>
            </mc:AlternateContent>
          </a:graphicData>
        </a:graphic>
      </p:graphicFrame>
    </p:spTree>
    <p:extLst>
      <p:ext uri="{BB962C8B-B14F-4D97-AF65-F5344CB8AC3E}">
        <p14:creationId xmlns:p14="http://schemas.microsoft.com/office/powerpoint/2010/main" val="35980096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网络参数设置模块流程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网络参数设置模块连接数据库，如果连接失败，终止流程，返回连接数据库失败错误信息；</a:t>
            </a:r>
          </a:p>
          <a:p>
            <a:pPr marL="342900" lvl="0" indent="-342900">
              <a:buFont typeface="+mj-lt"/>
              <a:buAutoNum type="arabicPeriod"/>
            </a:pPr>
            <a:r>
              <a:rPr lang="zh-CN" altLang="zh-CN" dirty="0"/>
              <a:t>读取数据库中的网络参数配置项，如果读取失败，终止流程，返回读取配置失败错误信息；</a:t>
            </a:r>
          </a:p>
          <a:p>
            <a:pPr marL="342900" lvl="0" indent="-342900">
              <a:buFont typeface="+mj-lt"/>
              <a:buAutoNum type="arabicPeriod"/>
            </a:pPr>
            <a:r>
              <a:rPr lang="zh-CN" altLang="zh-CN" dirty="0"/>
              <a:t>将网络配置参数信息保存在内存中，返回成功。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5" name="对象 24">
            <a:extLst>
              <a:ext uri="{FF2B5EF4-FFF2-40B4-BE49-F238E27FC236}">
                <a16:creationId xmlns:a16="http://schemas.microsoft.com/office/drawing/2014/main" id="{96CAE999-EF53-4A53-AF49-EA28C3B4C68E}"/>
              </a:ext>
            </a:extLst>
          </p:cNvPr>
          <p:cNvGraphicFramePr>
            <a:graphicFrameLocks noChangeAspect="1"/>
          </p:cNvGraphicFramePr>
          <p:nvPr>
            <p:extLst>
              <p:ext uri="{D42A27DB-BD31-4B8C-83A1-F6EECF244321}">
                <p14:modId xmlns:p14="http://schemas.microsoft.com/office/powerpoint/2010/main" val="1392419396"/>
              </p:ext>
            </p:extLst>
          </p:nvPr>
        </p:nvGraphicFramePr>
        <p:xfrm>
          <a:off x="382920" y="636372"/>
          <a:ext cx="4672013" cy="4686300"/>
        </p:xfrm>
        <a:graphic>
          <a:graphicData uri="http://schemas.openxmlformats.org/presentationml/2006/ole">
            <mc:AlternateContent xmlns:mc="http://schemas.openxmlformats.org/markup-compatibility/2006">
              <mc:Choice xmlns:v="urn:schemas-microsoft-com:vml" Requires="v">
                <p:oleObj spid="_x0000_s91154" name="Visio" r:id="rId3" imgW="4671946" imgH="4686418" progId="Visio.Drawing.15">
                  <p:embed/>
                </p:oleObj>
              </mc:Choice>
              <mc:Fallback>
                <p:oleObj name="Visio" r:id="rId3" imgW="4671946" imgH="46864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2920" y="636372"/>
                        <a:ext cx="4672013" cy="4686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9796368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网络参数设置模块流程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769989"/>
          </a:xfrm>
          <a:prstGeom prst="rect">
            <a:avLst/>
          </a:prstGeom>
          <a:noFill/>
        </p:spPr>
        <p:txBody>
          <a:bodyPr wrap="square" lIns="0" tIns="0" rIns="0" bIns="0" rtlCol="0">
            <a:spAutoFit/>
          </a:bodyPr>
          <a:lstStyle/>
          <a:p>
            <a:pPr marL="342900" lvl="0" indent="-342900">
              <a:buFont typeface="+mj-lt"/>
              <a:buAutoNum type="arabicPeriod"/>
            </a:pPr>
            <a:r>
              <a:rPr lang="zh-CN" altLang="zh-CN" dirty="0"/>
              <a:t>网络参数设置模块对输入参数进行校验，如果校验失败，终止流程，返回校验失败错误信息；</a:t>
            </a:r>
          </a:p>
          <a:p>
            <a:pPr marL="342900" lvl="0" indent="-342900">
              <a:buFont typeface="+mj-lt"/>
              <a:buAutoNum type="arabicPeriod"/>
            </a:pPr>
            <a:r>
              <a:rPr lang="zh-CN" altLang="zh-CN" dirty="0"/>
              <a:t>将网络参数配置信息写入数据库中，如果写入失败，终止流程，返回保存失败错误信息；</a:t>
            </a:r>
          </a:p>
          <a:p>
            <a:pPr marL="342900" lvl="0" indent="-342900">
              <a:buFont typeface="+mj-lt"/>
              <a:buAutoNum type="arabicPeriod"/>
            </a:pPr>
            <a:r>
              <a:rPr lang="zh-CN" altLang="zh-CN" dirty="0"/>
              <a:t>返回保存成功信息。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6" name="对象 25">
            <a:extLst>
              <a:ext uri="{FF2B5EF4-FFF2-40B4-BE49-F238E27FC236}">
                <a16:creationId xmlns:a16="http://schemas.microsoft.com/office/drawing/2014/main" id="{2932D8D1-003E-4714-8FF6-F946F806FBB5}"/>
              </a:ext>
            </a:extLst>
          </p:cNvPr>
          <p:cNvGraphicFramePr>
            <a:graphicFrameLocks noChangeAspect="1"/>
          </p:cNvGraphicFramePr>
          <p:nvPr>
            <p:extLst>
              <p:ext uri="{D42A27DB-BD31-4B8C-83A1-F6EECF244321}">
                <p14:modId xmlns:p14="http://schemas.microsoft.com/office/powerpoint/2010/main" val="2897128288"/>
              </p:ext>
            </p:extLst>
          </p:nvPr>
        </p:nvGraphicFramePr>
        <p:xfrm>
          <a:off x="425916" y="948461"/>
          <a:ext cx="4672013" cy="3786188"/>
        </p:xfrm>
        <a:graphic>
          <a:graphicData uri="http://schemas.openxmlformats.org/presentationml/2006/ole">
            <mc:AlternateContent xmlns:mc="http://schemas.openxmlformats.org/markup-compatibility/2006">
              <mc:Choice xmlns:v="urn:schemas-microsoft-com:vml" Requires="v">
                <p:oleObj spid="_x0000_s92178" name="Visio" r:id="rId3" imgW="4671946" imgH="3786040" progId="Visio.Drawing.15">
                  <p:embed/>
                </p:oleObj>
              </mc:Choice>
              <mc:Fallback>
                <p:oleObj name="Visio" r:id="rId3" imgW="4671946" imgH="378604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5916" y="948461"/>
                        <a:ext cx="4672013" cy="37861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1851919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组件重要状态显示设置模块流程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组件重要状态显示参数设置模块连接数据库，如果连接失败，终止流程，返回连接数据库失败错误信息；</a:t>
            </a:r>
          </a:p>
          <a:p>
            <a:pPr marL="342900" lvl="0" indent="-342900">
              <a:buFont typeface="+mj-lt"/>
              <a:buAutoNum type="arabicPeriod"/>
            </a:pPr>
            <a:r>
              <a:rPr lang="zh-CN" altLang="zh-CN" dirty="0"/>
              <a:t>读取数据库中的组件重要状态显示参数配置项，如果读取失败，终止流程，返回读取配置失败错误信息；</a:t>
            </a:r>
          </a:p>
          <a:p>
            <a:pPr marL="342900" lvl="0" indent="-342900">
              <a:buFont typeface="+mj-lt"/>
              <a:buAutoNum type="arabicPeriod"/>
            </a:pPr>
            <a:r>
              <a:rPr lang="zh-CN" altLang="zh-CN" dirty="0"/>
              <a:t>将组件重要状态显示配置参数信息保存在内存中，返回成功。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7" name="对象 26">
            <a:extLst>
              <a:ext uri="{FF2B5EF4-FFF2-40B4-BE49-F238E27FC236}">
                <a16:creationId xmlns:a16="http://schemas.microsoft.com/office/drawing/2014/main" id="{E1D0B99D-C723-44CD-A6EE-1C6E93DF3847}"/>
              </a:ext>
            </a:extLst>
          </p:cNvPr>
          <p:cNvGraphicFramePr>
            <a:graphicFrameLocks noChangeAspect="1"/>
          </p:cNvGraphicFramePr>
          <p:nvPr>
            <p:extLst>
              <p:ext uri="{D42A27DB-BD31-4B8C-83A1-F6EECF244321}">
                <p14:modId xmlns:p14="http://schemas.microsoft.com/office/powerpoint/2010/main" val="1386138706"/>
              </p:ext>
            </p:extLst>
          </p:nvPr>
        </p:nvGraphicFramePr>
        <p:xfrm>
          <a:off x="476051" y="588796"/>
          <a:ext cx="4672013" cy="4686300"/>
        </p:xfrm>
        <a:graphic>
          <a:graphicData uri="http://schemas.openxmlformats.org/presentationml/2006/ole">
            <mc:AlternateContent xmlns:mc="http://schemas.openxmlformats.org/markup-compatibility/2006">
              <mc:Choice xmlns:v="urn:schemas-microsoft-com:vml" Requires="v">
                <p:oleObj spid="_x0000_s93202" name="Visio" r:id="rId3" imgW="4671946" imgH="4686418" progId="Visio.Drawing.15">
                  <p:embed/>
                </p:oleObj>
              </mc:Choice>
              <mc:Fallback>
                <p:oleObj name="Visio" r:id="rId3" imgW="4671946" imgH="46864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051" y="588796"/>
                        <a:ext cx="4672013" cy="4686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227929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组件重要状态显示设置模块流程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2769989"/>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组件重要状态显示参数设置模块连接数据库，如果连接失败，终止流程，返回连接数据库失败错误信息；</a:t>
            </a:r>
          </a:p>
          <a:p>
            <a:pPr marL="342900" lvl="0" indent="-342900">
              <a:buFont typeface="+mj-lt"/>
              <a:buAutoNum type="arabicPeriod"/>
            </a:pPr>
            <a:r>
              <a:rPr lang="zh-CN" altLang="zh-CN" dirty="0"/>
              <a:t>将组件重要状态显示参数配置信息写入数据库中，如果写入失败，终止流程，返回保存失败错误信息；</a:t>
            </a:r>
          </a:p>
          <a:p>
            <a:pPr marL="342900" lvl="0" indent="-342900">
              <a:buFont typeface="+mj-lt"/>
              <a:buAutoNum type="arabicPeriod"/>
            </a:pPr>
            <a:r>
              <a:rPr lang="zh-CN" altLang="zh-CN" dirty="0"/>
              <a:t>返回保存成功信息。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0" name="对象 29">
            <a:extLst>
              <a:ext uri="{FF2B5EF4-FFF2-40B4-BE49-F238E27FC236}">
                <a16:creationId xmlns:a16="http://schemas.microsoft.com/office/drawing/2014/main" id="{541EDC25-878F-49C2-862E-21B58B534939}"/>
              </a:ext>
            </a:extLst>
          </p:cNvPr>
          <p:cNvGraphicFramePr>
            <a:graphicFrameLocks noChangeAspect="1"/>
          </p:cNvGraphicFramePr>
          <p:nvPr>
            <p:extLst>
              <p:ext uri="{D42A27DB-BD31-4B8C-83A1-F6EECF244321}">
                <p14:modId xmlns:p14="http://schemas.microsoft.com/office/powerpoint/2010/main" val="3302483642"/>
              </p:ext>
            </p:extLst>
          </p:nvPr>
        </p:nvGraphicFramePr>
        <p:xfrm>
          <a:off x="450984" y="845030"/>
          <a:ext cx="4672013" cy="3786188"/>
        </p:xfrm>
        <a:graphic>
          <a:graphicData uri="http://schemas.openxmlformats.org/presentationml/2006/ole">
            <mc:AlternateContent xmlns:mc="http://schemas.openxmlformats.org/markup-compatibility/2006">
              <mc:Choice xmlns:v="urn:schemas-microsoft-com:vml" Requires="v">
                <p:oleObj spid="_x0000_s94228" name="Visio" r:id="rId3" imgW="4671946" imgH="3786040" progId="Visio.Drawing.15">
                  <p:embed/>
                </p:oleObj>
              </mc:Choice>
              <mc:Fallback>
                <p:oleObj name="Visio" r:id="rId3" imgW="4671946" imgH="3786040"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0984" y="845030"/>
                        <a:ext cx="4672013" cy="37861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2966699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1275606"/>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E9A29E9D-F76D-4AAE-B72D-CA01A3EE9B5C}"/>
              </a:ext>
            </a:extLst>
          </p:cNvPr>
          <p:cNvSpPr>
            <a:spLocks noChangeArrowheads="1"/>
          </p:cNvSpPr>
          <p:nvPr/>
        </p:nvSpPr>
        <p:spPr bwMode="auto">
          <a:xfrm>
            <a:off x="585787" y="61636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7" name="对象 26">
            <a:extLst>
              <a:ext uri="{FF2B5EF4-FFF2-40B4-BE49-F238E27FC236}">
                <a16:creationId xmlns:a16="http://schemas.microsoft.com/office/drawing/2014/main" id="{565DD9C6-109E-4450-80CE-28203ECE6D82}"/>
              </a:ext>
            </a:extLst>
          </p:cNvPr>
          <p:cNvGraphicFramePr>
            <a:graphicFrameLocks noChangeAspect="1"/>
          </p:cNvGraphicFramePr>
          <p:nvPr>
            <p:extLst>
              <p:ext uri="{D42A27DB-BD31-4B8C-83A1-F6EECF244321}">
                <p14:modId xmlns:p14="http://schemas.microsoft.com/office/powerpoint/2010/main" val="141151083"/>
              </p:ext>
            </p:extLst>
          </p:nvPr>
        </p:nvGraphicFramePr>
        <p:xfrm>
          <a:off x="585787" y="1336443"/>
          <a:ext cx="2490788" cy="2228850"/>
        </p:xfrm>
        <a:graphic>
          <a:graphicData uri="http://schemas.openxmlformats.org/presentationml/2006/ole">
            <mc:AlternateContent xmlns:mc="http://schemas.openxmlformats.org/markup-compatibility/2006">
              <mc:Choice xmlns:v="urn:schemas-microsoft-com:vml" Requires="v">
                <p:oleObj spid="_x0000_s95281" name="Visio" r:id="rId3" imgW="2490677" imgH="2228673" progId="Visio.Drawing.15">
                  <p:embed/>
                </p:oleObj>
              </mc:Choice>
              <mc:Fallback>
                <p:oleObj name="Visio" r:id="rId3" imgW="2490677" imgH="222867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5787" y="1336443"/>
                        <a:ext cx="2490788" cy="2228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8" name="Rectangle 4">
            <a:extLst>
              <a:ext uri="{FF2B5EF4-FFF2-40B4-BE49-F238E27FC236}">
                <a16:creationId xmlns:a16="http://schemas.microsoft.com/office/drawing/2014/main" id="{2306ED8B-292F-4172-92C4-F1636A720F11}"/>
              </a:ext>
            </a:extLst>
          </p:cNvPr>
          <p:cNvSpPr>
            <a:spLocks noChangeArrowheads="1"/>
          </p:cNvSpPr>
          <p:nvPr/>
        </p:nvSpPr>
        <p:spPr bwMode="auto">
          <a:xfrm>
            <a:off x="3435337" y="60124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1" name="对象 30">
            <a:extLst>
              <a:ext uri="{FF2B5EF4-FFF2-40B4-BE49-F238E27FC236}">
                <a16:creationId xmlns:a16="http://schemas.microsoft.com/office/drawing/2014/main" id="{CB651EF9-D0DD-4E35-8C4F-E73EB4B4AD67}"/>
              </a:ext>
            </a:extLst>
          </p:cNvPr>
          <p:cNvGraphicFramePr>
            <a:graphicFrameLocks noChangeAspect="1"/>
          </p:cNvGraphicFramePr>
          <p:nvPr>
            <p:extLst>
              <p:ext uri="{D42A27DB-BD31-4B8C-83A1-F6EECF244321}">
                <p14:modId xmlns:p14="http://schemas.microsoft.com/office/powerpoint/2010/main" val="3758131147"/>
              </p:ext>
            </p:extLst>
          </p:nvPr>
        </p:nvGraphicFramePr>
        <p:xfrm>
          <a:off x="3435337" y="1321325"/>
          <a:ext cx="2490788" cy="2228850"/>
        </p:xfrm>
        <a:graphic>
          <a:graphicData uri="http://schemas.openxmlformats.org/presentationml/2006/ole">
            <mc:AlternateContent xmlns:mc="http://schemas.openxmlformats.org/markup-compatibility/2006">
              <mc:Choice xmlns:v="urn:schemas-microsoft-com:vml" Requires="v">
                <p:oleObj spid="_x0000_s95282" name="Visio" r:id="rId5" imgW="2490677" imgH="2228673" progId="Visio.Drawing.15">
                  <p:embed/>
                </p:oleObj>
              </mc:Choice>
              <mc:Fallback>
                <p:oleObj name="Visio" r:id="rId5" imgW="2490677" imgH="2228673" progId="Visio.Drawing.15">
                  <p:embed/>
                  <p:pic>
                    <p:nvPicPr>
                      <p:cNvPr id="0" name="Object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35337" y="1321325"/>
                        <a:ext cx="2490788" cy="2228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2" name="Rectangle 6">
            <a:extLst>
              <a:ext uri="{FF2B5EF4-FFF2-40B4-BE49-F238E27FC236}">
                <a16:creationId xmlns:a16="http://schemas.microsoft.com/office/drawing/2014/main" id="{5B5B264B-7AE3-41DD-B90B-2E8EC39EAF6C}"/>
              </a:ext>
            </a:extLst>
          </p:cNvPr>
          <p:cNvSpPr>
            <a:spLocks noChangeArrowheads="1"/>
          </p:cNvSpPr>
          <p:nvPr/>
        </p:nvSpPr>
        <p:spPr bwMode="auto">
          <a:xfrm>
            <a:off x="6122374"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3" name="对象 32">
            <a:extLst>
              <a:ext uri="{FF2B5EF4-FFF2-40B4-BE49-F238E27FC236}">
                <a16:creationId xmlns:a16="http://schemas.microsoft.com/office/drawing/2014/main" id="{0D088342-25AA-4803-9555-7BB54BF0E6FC}"/>
              </a:ext>
            </a:extLst>
          </p:cNvPr>
          <p:cNvGraphicFramePr>
            <a:graphicFrameLocks noChangeAspect="1"/>
          </p:cNvGraphicFramePr>
          <p:nvPr>
            <p:extLst>
              <p:ext uri="{D42A27DB-BD31-4B8C-83A1-F6EECF244321}">
                <p14:modId xmlns:p14="http://schemas.microsoft.com/office/powerpoint/2010/main" val="2926924548"/>
              </p:ext>
            </p:extLst>
          </p:nvPr>
        </p:nvGraphicFramePr>
        <p:xfrm>
          <a:off x="6122374" y="1290724"/>
          <a:ext cx="2490788" cy="2228850"/>
        </p:xfrm>
        <a:graphic>
          <a:graphicData uri="http://schemas.openxmlformats.org/presentationml/2006/ole">
            <mc:AlternateContent xmlns:mc="http://schemas.openxmlformats.org/markup-compatibility/2006">
              <mc:Choice xmlns:v="urn:schemas-microsoft-com:vml" Requires="v">
                <p:oleObj spid="_x0000_s95283" name="Visio" r:id="rId7" imgW="2490677" imgH="2228673" progId="Visio.Drawing.15">
                  <p:embed/>
                </p:oleObj>
              </mc:Choice>
              <mc:Fallback>
                <p:oleObj name="Visio" r:id="rId7" imgW="2490677" imgH="2228673" progId="Visio.Drawing.15">
                  <p:embed/>
                  <p:pic>
                    <p:nvPicPr>
                      <p:cNvPr id="0" name="Object 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122374" y="1290724"/>
                        <a:ext cx="2490788" cy="2228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4" name="文本框 33">
            <a:extLst>
              <a:ext uri="{FF2B5EF4-FFF2-40B4-BE49-F238E27FC236}">
                <a16:creationId xmlns:a16="http://schemas.microsoft.com/office/drawing/2014/main" id="{2F9B634A-BCDC-43BB-9CC2-E297E9B09CD4}"/>
              </a:ext>
            </a:extLst>
          </p:cNvPr>
          <p:cNvSpPr txBox="1"/>
          <p:nvPr/>
        </p:nvSpPr>
        <p:spPr>
          <a:xfrm>
            <a:off x="1115616" y="3795886"/>
            <a:ext cx="864096"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任务下发</a:t>
            </a:r>
          </a:p>
        </p:txBody>
      </p:sp>
      <p:sp>
        <p:nvSpPr>
          <p:cNvPr id="35" name="文本框 34">
            <a:extLst>
              <a:ext uri="{FF2B5EF4-FFF2-40B4-BE49-F238E27FC236}">
                <a16:creationId xmlns:a16="http://schemas.microsoft.com/office/drawing/2014/main" id="{64355527-3EB2-4994-8D36-112271AC66BE}"/>
              </a:ext>
            </a:extLst>
          </p:cNvPr>
          <p:cNvSpPr txBox="1"/>
          <p:nvPr/>
        </p:nvSpPr>
        <p:spPr>
          <a:xfrm>
            <a:off x="6871966" y="3795885"/>
            <a:ext cx="1251508"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任务状态转发</a:t>
            </a:r>
          </a:p>
        </p:txBody>
      </p:sp>
      <p:sp>
        <p:nvSpPr>
          <p:cNvPr id="36" name="文本框 35">
            <a:extLst>
              <a:ext uri="{FF2B5EF4-FFF2-40B4-BE49-F238E27FC236}">
                <a16:creationId xmlns:a16="http://schemas.microsoft.com/office/drawing/2014/main" id="{AE2FCEE3-4BD8-48AE-86C6-440746399D74}"/>
              </a:ext>
            </a:extLst>
          </p:cNvPr>
          <p:cNvSpPr txBox="1"/>
          <p:nvPr/>
        </p:nvSpPr>
        <p:spPr>
          <a:xfrm>
            <a:off x="4309578" y="3795886"/>
            <a:ext cx="864096" cy="246221"/>
          </a:xfrm>
          <a:prstGeom prst="rect">
            <a:avLst/>
          </a:prstGeom>
          <a:noFill/>
        </p:spPr>
        <p:txBody>
          <a:bodyPr wrap="square" lIns="0" tIns="0" rIns="0" bIns="0" rtlCol="0">
            <a:spAutoFit/>
          </a:bodyPr>
          <a:lstStyle/>
          <a:p>
            <a:r>
              <a:rPr lang="zh-CN" altLang="en-US" sz="1600" b="1" dirty="0">
                <a:latin typeface="微软雅黑" pitchFamily="34" charset="-122"/>
                <a:ea typeface="微软雅黑" pitchFamily="34" charset="-122"/>
              </a:rPr>
              <a:t>任务修改</a:t>
            </a:r>
          </a:p>
        </p:txBody>
      </p:sp>
    </p:spTree>
    <p:extLst>
      <p:ext uri="{BB962C8B-B14F-4D97-AF65-F5344CB8AC3E}">
        <p14:creationId xmlns:p14="http://schemas.microsoft.com/office/powerpoint/2010/main" val="7261298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任务下发模块流程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任务下发模块接收来自任务编辑下发界面的任务下发请求；</a:t>
            </a:r>
          </a:p>
          <a:p>
            <a:pPr marL="342900" lvl="0" indent="-342900">
              <a:buFont typeface="+mj-lt"/>
              <a:buAutoNum type="arabicPeriod"/>
            </a:pPr>
            <a:r>
              <a:rPr lang="zh-CN" altLang="zh-CN" dirty="0"/>
              <a:t>任务下发模块对任务下发参数做有效性校验，如果校验不通过，终止流程，返回参数校验失败错误信息；</a:t>
            </a:r>
          </a:p>
          <a:p>
            <a:pPr marL="342900" lvl="0" indent="-342900">
              <a:buFont typeface="+mj-lt"/>
              <a:buAutoNum type="arabicPeriod"/>
            </a:pPr>
            <a:r>
              <a:rPr lang="zh-CN" altLang="zh-CN" dirty="0"/>
              <a:t>检测任务下发请求队列是否已满，如果队列已满，终止流程，返回队列满错误；</a:t>
            </a:r>
          </a:p>
          <a:p>
            <a:pPr marL="342900" lvl="0" indent="-342900">
              <a:buFont typeface="+mj-lt"/>
              <a:buAutoNum type="arabicPeriod"/>
            </a:pPr>
            <a:r>
              <a:rPr lang="zh-CN" altLang="zh-CN" dirty="0"/>
              <a:t>将任务下发请求入队列。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7" name="对象 26">
            <a:extLst>
              <a:ext uri="{FF2B5EF4-FFF2-40B4-BE49-F238E27FC236}">
                <a16:creationId xmlns:a16="http://schemas.microsoft.com/office/drawing/2014/main" id="{84B5CDC2-F1AC-4588-A2E5-85F9C45A20EC}"/>
              </a:ext>
            </a:extLst>
          </p:cNvPr>
          <p:cNvGraphicFramePr>
            <a:graphicFrameLocks noChangeAspect="1"/>
          </p:cNvGraphicFramePr>
          <p:nvPr>
            <p:extLst>
              <p:ext uri="{D42A27DB-BD31-4B8C-83A1-F6EECF244321}">
                <p14:modId xmlns:p14="http://schemas.microsoft.com/office/powerpoint/2010/main" val="2143137856"/>
              </p:ext>
            </p:extLst>
          </p:nvPr>
        </p:nvGraphicFramePr>
        <p:xfrm>
          <a:off x="554775" y="716944"/>
          <a:ext cx="4110225" cy="4507307"/>
        </p:xfrm>
        <a:graphic>
          <a:graphicData uri="http://schemas.openxmlformats.org/presentationml/2006/ole">
            <mc:AlternateContent xmlns:mc="http://schemas.openxmlformats.org/markup-compatibility/2006">
              <mc:Choice xmlns:v="urn:schemas-microsoft-com:vml" Requires="v">
                <p:oleObj spid="_x0000_s96272"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4775" y="716944"/>
                        <a:ext cx="4110225" cy="4507307"/>
                      </a:xfrm>
                      <a:prstGeom prst="rect">
                        <a:avLst/>
                      </a:prstGeom>
                      <a:noFill/>
                    </p:spPr>
                  </p:pic>
                </p:oleObj>
              </mc:Fallback>
            </mc:AlternateContent>
          </a:graphicData>
        </a:graphic>
      </p:graphicFrame>
    </p:spTree>
    <p:extLst>
      <p:ext uri="{BB962C8B-B14F-4D97-AF65-F5344CB8AC3E}">
        <p14:creationId xmlns:p14="http://schemas.microsoft.com/office/powerpoint/2010/main" val="30779619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任务下发模块流程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任务下发模块监测任务下发请求队列是否为空，如果为空，终止流程，返回队列空错误；</a:t>
            </a:r>
          </a:p>
          <a:p>
            <a:pPr marL="342900" lvl="0" indent="-342900">
              <a:buFont typeface="+mj-lt"/>
              <a:buAutoNum type="arabicPeriod"/>
            </a:pPr>
            <a:r>
              <a:rPr lang="zh-CN" altLang="zh-CN" dirty="0"/>
              <a:t>任务下发模块调用后台服务软件的任务下发接口，将任务信息转发给后台服务软件，如果接口调用失败，终止流程，返回下发失败错误；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0" name="对象 29">
            <a:extLst>
              <a:ext uri="{FF2B5EF4-FFF2-40B4-BE49-F238E27FC236}">
                <a16:creationId xmlns:a16="http://schemas.microsoft.com/office/drawing/2014/main" id="{38990CA1-3414-46AB-96AA-D31070DA16D2}"/>
              </a:ext>
            </a:extLst>
          </p:cNvPr>
          <p:cNvGraphicFramePr>
            <a:graphicFrameLocks noChangeAspect="1"/>
          </p:cNvGraphicFramePr>
          <p:nvPr>
            <p:extLst>
              <p:ext uri="{D42A27DB-BD31-4B8C-83A1-F6EECF244321}">
                <p14:modId xmlns:p14="http://schemas.microsoft.com/office/powerpoint/2010/main" val="1768490783"/>
              </p:ext>
            </p:extLst>
          </p:nvPr>
        </p:nvGraphicFramePr>
        <p:xfrm>
          <a:off x="459000" y="645210"/>
          <a:ext cx="4633913" cy="4813495"/>
        </p:xfrm>
        <a:graphic>
          <a:graphicData uri="http://schemas.openxmlformats.org/presentationml/2006/ole">
            <mc:AlternateContent xmlns:mc="http://schemas.openxmlformats.org/markup-compatibility/2006">
              <mc:Choice xmlns:v="urn:schemas-microsoft-com:vml" Requires="v">
                <p:oleObj spid="_x0000_s97296" name="Visio" r:id="rId3" imgW="4633669" imgH="5195996" progId="Visio.Drawing.15">
                  <p:embed/>
                </p:oleObj>
              </mc:Choice>
              <mc:Fallback>
                <p:oleObj name="Visio" r:id="rId3" imgW="4633669" imgH="51959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9000" y="645210"/>
                        <a:ext cx="4633913" cy="4813495"/>
                      </a:xfrm>
                      <a:prstGeom prst="rect">
                        <a:avLst/>
                      </a:prstGeom>
                      <a:noFill/>
                    </p:spPr>
                  </p:pic>
                </p:oleObj>
              </mc:Fallback>
            </mc:AlternateContent>
          </a:graphicData>
        </a:graphic>
      </p:graphicFrame>
    </p:spTree>
    <p:extLst>
      <p:ext uri="{BB962C8B-B14F-4D97-AF65-F5344CB8AC3E}">
        <p14:creationId xmlns:p14="http://schemas.microsoft.com/office/powerpoint/2010/main" val="3267122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任务状态修改模块流程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任务状态修改模块接收来自任务状态修改界面的任务状态信息请求；</a:t>
            </a:r>
          </a:p>
          <a:p>
            <a:pPr marL="342900" lvl="0" indent="-342900">
              <a:buFont typeface="+mj-lt"/>
              <a:buAutoNum type="arabicPeriod"/>
            </a:pPr>
            <a:r>
              <a:rPr lang="zh-CN" altLang="zh-CN" dirty="0"/>
              <a:t>任务状态修改模块对任务状态信息参数做有效性校验，如果校验不通过，终止流程，返回参数校验失败错误信息；</a:t>
            </a:r>
          </a:p>
          <a:p>
            <a:pPr marL="342900" lvl="0" indent="-342900">
              <a:buFont typeface="+mj-lt"/>
              <a:buAutoNum type="arabicPeriod"/>
            </a:pPr>
            <a:r>
              <a:rPr lang="zh-CN" altLang="zh-CN" dirty="0"/>
              <a:t>检测任务状态信息队列是否已满，如果队列已满，终止流程，返回队列满错误；</a:t>
            </a:r>
          </a:p>
          <a:p>
            <a:pPr marL="342900" lvl="0" indent="-342900">
              <a:buFont typeface="+mj-lt"/>
              <a:buAutoNum type="arabicPeriod"/>
            </a:pPr>
            <a:r>
              <a:rPr lang="zh-CN" altLang="zh-CN" dirty="0"/>
              <a:t>将任务状态信息入队列。</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1" name="对象 30">
            <a:extLst>
              <a:ext uri="{FF2B5EF4-FFF2-40B4-BE49-F238E27FC236}">
                <a16:creationId xmlns:a16="http://schemas.microsoft.com/office/drawing/2014/main" id="{B3E4CBE4-BC65-4C1A-BF0B-488338395376}"/>
              </a:ext>
            </a:extLst>
          </p:cNvPr>
          <p:cNvGraphicFramePr>
            <a:graphicFrameLocks noChangeAspect="1"/>
          </p:cNvGraphicFramePr>
          <p:nvPr>
            <p:extLst>
              <p:ext uri="{D42A27DB-BD31-4B8C-83A1-F6EECF244321}">
                <p14:modId xmlns:p14="http://schemas.microsoft.com/office/powerpoint/2010/main" val="361057954"/>
              </p:ext>
            </p:extLst>
          </p:nvPr>
        </p:nvGraphicFramePr>
        <p:xfrm>
          <a:off x="476051" y="586147"/>
          <a:ext cx="4308214" cy="4724424"/>
        </p:xfrm>
        <a:graphic>
          <a:graphicData uri="http://schemas.openxmlformats.org/presentationml/2006/ole">
            <mc:AlternateContent xmlns:mc="http://schemas.openxmlformats.org/markup-compatibility/2006">
              <mc:Choice xmlns:v="urn:schemas-microsoft-com:vml" Requires="v">
                <p:oleObj spid="_x0000_s98320"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051" y="586147"/>
                        <a:ext cx="4308214" cy="4724424"/>
                      </a:xfrm>
                      <a:prstGeom prst="rect">
                        <a:avLst/>
                      </a:prstGeom>
                      <a:noFill/>
                    </p:spPr>
                  </p:pic>
                </p:oleObj>
              </mc:Fallback>
            </mc:AlternateContent>
          </a:graphicData>
        </a:graphic>
      </p:graphicFrame>
    </p:spTree>
    <p:extLst>
      <p:ext uri="{BB962C8B-B14F-4D97-AF65-F5344CB8AC3E}">
        <p14:creationId xmlns:p14="http://schemas.microsoft.com/office/powerpoint/2010/main" val="1674844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p:txBody>
          <a:bodyPr/>
          <a:lstStyle/>
          <a:p>
            <a:r>
              <a:rPr lang="en-US" altLang="zh-CN" sz="2400" b="1" dirty="0">
                <a:solidFill>
                  <a:srgbClr val="F87A08"/>
                </a:solidFill>
              </a:rPr>
              <a:t>1</a:t>
            </a:r>
            <a:r>
              <a:rPr lang="en-US" altLang="zh-CN" b="1" dirty="0"/>
              <a:t>-2 </a:t>
            </a:r>
            <a:r>
              <a:rPr lang="zh-CN" altLang="en-US" b="1" dirty="0"/>
              <a:t>系统物理拓扑</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5" name="Rectangle 41">
            <a:extLst>
              <a:ext uri="{FF2B5EF4-FFF2-40B4-BE49-F238E27FC236}">
                <a16:creationId xmlns:a16="http://schemas.microsoft.com/office/drawing/2014/main" id="{E490D85D-D58B-4386-8ED5-0ACBCB5623CD}"/>
              </a:ext>
            </a:extLst>
          </p:cNvPr>
          <p:cNvSpPr>
            <a:spLocks noChangeArrowheads="1"/>
          </p:cNvSpPr>
          <p:nvPr/>
        </p:nvSpPr>
        <p:spPr bwMode="auto">
          <a:xfrm>
            <a:off x="755576" y="113159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62">
            <a:extLst>
              <a:ext uri="{FF2B5EF4-FFF2-40B4-BE49-F238E27FC236}">
                <a16:creationId xmlns:a16="http://schemas.microsoft.com/office/drawing/2014/main" id="{8D4185A0-B76A-4D6F-8290-41857CF72FD4}"/>
              </a:ext>
            </a:extLst>
          </p:cNvPr>
          <p:cNvSpPr>
            <a:spLocks noChangeArrowheads="1"/>
          </p:cNvSpPr>
          <p:nvPr/>
        </p:nvSpPr>
        <p:spPr bwMode="auto">
          <a:xfrm>
            <a:off x="519431" y="963660"/>
            <a:ext cx="954250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8" name="对象 7">
            <a:extLst>
              <a:ext uri="{FF2B5EF4-FFF2-40B4-BE49-F238E27FC236}">
                <a16:creationId xmlns:a16="http://schemas.microsoft.com/office/drawing/2014/main" id="{A8705202-D011-4908-8EE2-EDF849D8215D}"/>
              </a:ext>
            </a:extLst>
          </p:cNvPr>
          <p:cNvGraphicFramePr>
            <a:graphicFrameLocks noChangeAspect="1"/>
          </p:cNvGraphicFramePr>
          <p:nvPr>
            <p:extLst>
              <p:ext uri="{D42A27DB-BD31-4B8C-83A1-F6EECF244321}">
                <p14:modId xmlns:p14="http://schemas.microsoft.com/office/powerpoint/2010/main" val="644041855"/>
              </p:ext>
            </p:extLst>
          </p:nvPr>
        </p:nvGraphicFramePr>
        <p:xfrm>
          <a:off x="519432" y="699544"/>
          <a:ext cx="8105136" cy="4104454"/>
        </p:xfrm>
        <a:graphic>
          <a:graphicData uri="http://schemas.openxmlformats.org/presentationml/2006/ole">
            <mc:AlternateContent xmlns:mc="http://schemas.openxmlformats.org/markup-compatibility/2006">
              <mc:Choice xmlns:v="urn:schemas-microsoft-com:vml" Requires="v">
                <p:oleObj spid="_x0000_s37975" name="Visio" r:id="rId4" imgW="24165147" imgH="9229666" progId="Visio.Drawing.15">
                  <p:embed/>
                </p:oleObj>
              </mc:Choice>
              <mc:Fallback>
                <p:oleObj name="Visio" r:id="rId4" imgW="24165147" imgH="9229666" progId="Visio.Drawing.15">
                  <p:embed/>
                  <p:pic>
                    <p:nvPicPr>
                      <p:cNvPr id="0" name="Object 61"/>
                      <p:cNvPicPr>
                        <a:picLocks noChangeAspect="1" noChangeArrowheads="1"/>
                      </p:cNvPicPr>
                      <p:nvPr/>
                    </p:nvPicPr>
                    <p:blipFill>
                      <a:blip r:embed="rId5"/>
                      <a:srcRect/>
                      <a:stretch>
                        <a:fillRect/>
                      </a:stretch>
                    </p:blipFill>
                    <p:spPr bwMode="auto">
                      <a:xfrm>
                        <a:off x="519432" y="699544"/>
                        <a:ext cx="8105136" cy="4104454"/>
                      </a:xfrm>
                      <a:prstGeom prst="rect">
                        <a:avLst/>
                      </a:prstGeom>
                      <a:noFill/>
                    </p:spPr>
                  </p:pic>
                </p:oleObj>
              </mc:Fallback>
            </mc:AlternateContent>
          </a:graphicData>
        </a:graphic>
      </p:graphicFrame>
    </p:spTree>
    <p:extLst>
      <p:ext uri="{BB962C8B-B14F-4D97-AF65-F5344CB8AC3E}">
        <p14:creationId xmlns:p14="http://schemas.microsoft.com/office/powerpoint/2010/main" val="252896669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任务状态修改模块流程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任务状态修改模块监测任务状态信息队列是否为空，如果为空，终止流程，返回队列空错误；</a:t>
            </a:r>
          </a:p>
          <a:p>
            <a:pPr marL="342900" lvl="0" indent="-342900">
              <a:buFont typeface="+mj-lt"/>
              <a:buAutoNum type="arabicPeriod"/>
            </a:pPr>
            <a:r>
              <a:rPr lang="zh-CN" altLang="zh-CN" dirty="0"/>
              <a:t>任务状态修改模块调用后台服务软件的任务状态信息转发接口，将任务状态信息转发给后台服务软件，如果接口调用失败，终止流程，返回转发失败错误；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2" name="对象 31">
            <a:extLst>
              <a:ext uri="{FF2B5EF4-FFF2-40B4-BE49-F238E27FC236}">
                <a16:creationId xmlns:a16="http://schemas.microsoft.com/office/drawing/2014/main" id="{BF34DF87-111B-490D-BA7B-DB69479F080A}"/>
              </a:ext>
            </a:extLst>
          </p:cNvPr>
          <p:cNvGraphicFramePr>
            <a:graphicFrameLocks noChangeAspect="1"/>
          </p:cNvGraphicFramePr>
          <p:nvPr>
            <p:extLst>
              <p:ext uri="{D42A27DB-BD31-4B8C-83A1-F6EECF244321}">
                <p14:modId xmlns:p14="http://schemas.microsoft.com/office/powerpoint/2010/main" val="2409378543"/>
              </p:ext>
            </p:extLst>
          </p:nvPr>
        </p:nvGraphicFramePr>
        <p:xfrm>
          <a:off x="585787" y="725045"/>
          <a:ext cx="4003585" cy="4489117"/>
        </p:xfrm>
        <a:graphic>
          <a:graphicData uri="http://schemas.openxmlformats.org/presentationml/2006/ole">
            <mc:AlternateContent xmlns:mc="http://schemas.openxmlformats.org/markup-compatibility/2006">
              <mc:Choice xmlns:v="urn:schemas-microsoft-com:vml" Requires="v">
                <p:oleObj spid="_x0000_s99344" name="Visio" r:id="rId3" imgW="4633669" imgH="5195996" progId="Visio.Drawing.15">
                  <p:embed/>
                </p:oleObj>
              </mc:Choice>
              <mc:Fallback>
                <p:oleObj name="Visio" r:id="rId3" imgW="4633669" imgH="51959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5787" y="725045"/>
                        <a:ext cx="4003585" cy="4489117"/>
                      </a:xfrm>
                      <a:prstGeom prst="rect">
                        <a:avLst/>
                      </a:prstGeom>
                      <a:noFill/>
                    </p:spPr>
                  </p:pic>
                </p:oleObj>
              </mc:Fallback>
            </mc:AlternateContent>
          </a:graphicData>
        </a:graphic>
      </p:graphicFrame>
    </p:spTree>
    <p:extLst>
      <p:ext uri="{BB962C8B-B14F-4D97-AF65-F5344CB8AC3E}">
        <p14:creationId xmlns:p14="http://schemas.microsoft.com/office/powerpoint/2010/main" val="34011630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任务状态上报模块接收来自后台服务软件的任务状态信息；</a:t>
            </a:r>
          </a:p>
          <a:p>
            <a:pPr marL="342900" lvl="0" indent="-342900">
              <a:buFont typeface="+mj-lt"/>
              <a:buAutoNum type="arabicPeriod"/>
            </a:pPr>
            <a:r>
              <a:rPr lang="zh-CN" altLang="zh-CN" dirty="0"/>
              <a:t>任务状态上报模块对任务状态信息参数做有效性校验，如果校验不通过，终止流程，返回参数校验失败错误信息；</a:t>
            </a:r>
          </a:p>
          <a:p>
            <a:pPr marL="342900" lvl="0" indent="-342900">
              <a:buFont typeface="+mj-lt"/>
              <a:buAutoNum type="arabicPeriod"/>
            </a:pPr>
            <a:r>
              <a:rPr lang="zh-CN" altLang="zh-CN" dirty="0"/>
              <a:t>检测任务状态信息队列是否已满，如果队列已满，终止流程，返回队列满错误；</a:t>
            </a:r>
          </a:p>
          <a:p>
            <a:pPr marL="342900" lvl="0" indent="-342900">
              <a:buFont typeface="+mj-lt"/>
              <a:buAutoNum type="arabicPeriod"/>
            </a:pPr>
            <a:r>
              <a:rPr lang="zh-CN" altLang="zh-CN" dirty="0"/>
              <a:t>将任务状态信息入队列。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3" name="对象 32">
            <a:extLst>
              <a:ext uri="{FF2B5EF4-FFF2-40B4-BE49-F238E27FC236}">
                <a16:creationId xmlns:a16="http://schemas.microsoft.com/office/drawing/2014/main" id="{AB48A588-6416-40CD-B967-5E03ACB2A295}"/>
              </a:ext>
            </a:extLst>
          </p:cNvPr>
          <p:cNvGraphicFramePr>
            <a:graphicFrameLocks noChangeAspect="1"/>
          </p:cNvGraphicFramePr>
          <p:nvPr>
            <p:extLst>
              <p:ext uri="{D42A27DB-BD31-4B8C-83A1-F6EECF244321}">
                <p14:modId xmlns:p14="http://schemas.microsoft.com/office/powerpoint/2010/main" val="1940681727"/>
              </p:ext>
            </p:extLst>
          </p:nvPr>
        </p:nvGraphicFramePr>
        <p:xfrm>
          <a:off x="606008" y="691540"/>
          <a:ext cx="4099261" cy="4495284"/>
        </p:xfrm>
        <a:graphic>
          <a:graphicData uri="http://schemas.openxmlformats.org/presentationml/2006/ole">
            <mc:AlternateContent xmlns:mc="http://schemas.openxmlformats.org/markup-compatibility/2006">
              <mc:Choice xmlns:v="urn:schemas-microsoft-com:vml" Requires="v">
                <p:oleObj spid="_x0000_s100367"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6008" y="691540"/>
                        <a:ext cx="4099261" cy="4495284"/>
                      </a:xfrm>
                      <a:prstGeom prst="rect">
                        <a:avLst/>
                      </a:prstGeom>
                      <a:noFill/>
                    </p:spPr>
                  </p:pic>
                </p:oleObj>
              </mc:Fallback>
            </mc:AlternateContent>
          </a:graphicData>
        </a:graphic>
      </p:graphicFrame>
    </p:spTree>
    <p:extLst>
      <p:ext uri="{BB962C8B-B14F-4D97-AF65-F5344CB8AC3E}">
        <p14:creationId xmlns:p14="http://schemas.microsoft.com/office/powerpoint/2010/main" val="2408898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任务状态上报模块流程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任务状态上报模块监测任务状态信息队列是否为空，如果为空，终止流程，返回队列空错误；</a:t>
            </a:r>
          </a:p>
          <a:p>
            <a:pPr marL="342900" lvl="0" indent="-342900">
              <a:buFont typeface="+mj-lt"/>
              <a:buAutoNum type="arabicPeriod"/>
            </a:pPr>
            <a:r>
              <a:rPr lang="zh-CN" altLang="zh-CN" dirty="0"/>
              <a:t>任务状态上报模块调用任务状态显示界面的任务信息上报接口，将任务状态信息转发给任务状态显示界面，如果接口调用失败，终止流程，返回转发失败错误；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4" name="对象 33">
            <a:extLst>
              <a:ext uri="{FF2B5EF4-FFF2-40B4-BE49-F238E27FC236}">
                <a16:creationId xmlns:a16="http://schemas.microsoft.com/office/drawing/2014/main" id="{DEA15B5B-097C-49C5-9032-3899F56881E7}"/>
              </a:ext>
            </a:extLst>
          </p:cNvPr>
          <p:cNvGraphicFramePr>
            <a:graphicFrameLocks noChangeAspect="1"/>
          </p:cNvGraphicFramePr>
          <p:nvPr>
            <p:extLst>
              <p:ext uri="{D42A27DB-BD31-4B8C-83A1-F6EECF244321}">
                <p14:modId xmlns:p14="http://schemas.microsoft.com/office/powerpoint/2010/main" val="1783509416"/>
              </p:ext>
            </p:extLst>
          </p:nvPr>
        </p:nvGraphicFramePr>
        <p:xfrm>
          <a:off x="619142" y="636372"/>
          <a:ext cx="4090721" cy="4586821"/>
        </p:xfrm>
        <a:graphic>
          <a:graphicData uri="http://schemas.openxmlformats.org/presentationml/2006/ole">
            <mc:AlternateContent xmlns:mc="http://schemas.openxmlformats.org/markup-compatibility/2006">
              <mc:Choice xmlns:v="urn:schemas-microsoft-com:vml" Requires="v">
                <p:oleObj spid="_x0000_s101391" name="Visio" r:id="rId3" imgW="4633669" imgH="5195996" progId="Visio.Drawing.15">
                  <p:embed/>
                </p:oleObj>
              </mc:Choice>
              <mc:Fallback>
                <p:oleObj name="Visio" r:id="rId3" imgW="4633669" imgH="51959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142" y="636372"/>
                        <a:ext cx="4090721" cy="4586821"/>
                      </a:xfrm>
                      <a:prstGeom prst="rect">
                        <a:avLst/>
                      </a:prstGeom>
                      <a:noFill/>
                    </p:spPr>
                  </p:pic>
                </p:oleObj>
              </mc:Fallback>
            </mc:AlternateContent>
          </a:graphicData>
        </a:graphic>
      </p:graphicFrame>
    </p:spTree>
    <p:extLst>
      <p:ext uri="{BB962C8B-B14F-4D97-AF65-F5344CB8AC3E}">
        <p14:creationId xmlns:p14="http://schemas.microsoft.com/office/powerpoint/2010/main" val="9358261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系统运行状态上报模块流程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系统运行状态上报模块接收来自后台服务软件的系统运行状态信息；</a:t>
            </a:r>
          </a:p>
          <a:p>
            <a:pPr marL="342900" lvl="0" indent="-342900">
              <a:buFont typeface="+mj-lt"/>
              <a:buAutoNum type="arabicPeriod"/>
            </a:pPr>
            <a:r>
              <a:rPr lang="zh-CN" altLang="zh-CN" dirty="0"/>
              <a:t>系统运行状态上报模块对系统运行状态信息参数做有效性校验，如果校验不通过，终止流程，返回参数校验失败错误信息；</a:t>
            </a:r>
          </a:p>
          <a:p>
            <a:pPr marL="342900" lvl="0" indent="-342900">
              <a:buFont typeface="+mj-lt"/>
              <a:buAutoNum type="arabicPeriod"/>
            </a:pPr>
            <a:r>
              <a:rPr lang="zh-CN" altLang="zh-CN" dirty="0"/>
              <a:t>检测系统运行状态信息队列是否已满，如果队列已满，终止流程，返回队列满错误；</a:t>
            </a:r>
          </a:p>
          <a:p>
            <a:pPr marL="342900" lvl="0" indent="-342900">
              <a:buFont typeface="+mj-lt"/>
              <a:buAutoNum type="arabicPeriod"/>
            </a:pPr>
            <a:r>
              <a:rPr lang="zh-CN" altLang="zh-CN" dirty="0"/>
              <a:t>将系统运行状态信息入队列。</a:t>
            </a:r>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5" name="对象 34">
            <a:extLst>
              <a:ext uri="{FF2B5EF4-FFF2-40B4-BE49-F238E27FC236}">
                <a16:creationId xmlns:a16="http://schemas.microsoft.com/office/drawing/2014/main" id="{A4B9520D-B362-4F82-85C9-84AC0F37D380}"/>
              </a:ext>
            </a:extLst>
          </p:cNvPr>
          <p:cNvGraphicFramePr>
            <a:graphicFrameLocks noChangeAspect="1"/>
          </p:cNvGraphicFramePr>
          <p:nvPr>
            <p:extLst>
              <p:ext uri="{D42A27DB-BD31-4B8C-83A1-F6EECF244321}">
                <p14:modId xmlns:p14="http://schemas.microsoft.com/office/powerpoint/2010/main" val="2554103456"/>
              </p:ext>
            </p:extLst>
          </p:nvPr>
        </p:nvGraphicFramePr>
        <p:xfrm>
          <a:off x="555247" y="610039"/>
          <a:ext cx="4231324" cy="4640105"/>
        </p:xfrm>
        <a:graphic>
          <a:graphicData uri="http://schemas.openxmlformats.org/presentationml/2006/ole">
            <mc:AlternateContent xmlns:mc="http://schemas.openxmlformats.org/markup-compatibility/2006">
              <mc:Choice xmlns:v="urn:schemas-microsoft-com:vml" Requires="v">
                <p:oleObj spid="_x0000_s102414"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247" y="610039"/>
                        <a:ext cx="4231324" cy="4640105"/>
                      </a:xfrm>
                      <a:prstGeom prst="rect">
                        <a:avLst/>
                      </a:prstGeom>
                      <a:noFill/>
                    </p:spPr>
                  </p:pic>
                </p:oleObj>
              </mc:Fallback>
            </mc:AlternateContent>
          </a:graphicData>
        </a:graphic>
      </p:graphicFrame>
    </p:spTree>
    <p:extLst>
      <p:ext uri="{BB962C8B-B14F-4D97-AF65-F5344CB8AC3E}">
        <p14:creationId xmlns:p14="http://schemas.microsoft.com/office/powerpoint/2010/main" val="88747247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系统运行状态上报模块流程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系统运行状态上报模块监测系统运行状态信息队列是否为空，如果为空，终止流程，返回队列空错误；</a:t>
            </a:r>
          </a:p>
          <a:p>
            <a:pPr marL="342900" lvl="0" indent="-342900">
              <a:buFont typeface="+mj-lt"/>
              <a:buAutoNum type="arabicPeriod"/>
            </a:pPr>
            <a:r>
              <a:rPr lang="zh-CN" altLang="zh-CN" dirty="0"/>
              <a:t>系统运行状态上报模块调用系统运行状态显示界面的系统运行信息上报接口，将系统运行状态信息转发给系统运行状态显示界面，如果接口调用失败，终止流程，返回转发失败错误；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833F01F-B383-4851-B1BD-91171AC1749A}"/>
              </a:ext>
            </a:extLst>
          </p:cNvPr>
          <p:cNvSpPr>
            <a:spLocks noChangeArrowheads="1"/>
          </p:cNvSpPr>
          <p:nvPr/>
        </p:nvSpPr>
        <p:spPr bwMode="auto">
          <a:xfrm flipV="1">
            <a:off x="560953" y="-190467"/>
            <a:ext cx="640759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6" name="对象 35">
            <a:extLst>
              <a:ext uri="{FF2B5EF4-FFF2-40B4-BE49-F238E27FC236}">
                <a16:creationId xmlns:a16="http://schemas.microsoft.com/office/drawing/2014/main" id="{A88EBB73-A039-4852-BB4B-D03CD4E3E4A1}"/>
              </a:ext>
            </a:extLst>
          </p:cNvPr>
          <p:cNvGraphicFramePr>
            <a:graphicFrameLocks noChangeAspect="1"/>
          </p:cNvGraphicFramePr>
          <p:nvPr>
            <p:extLst>
              <p:ext uri="{D42A27DB-BD31-4B8C-83A1-F6EECF244321}">
                <p14:modId xmlns:p14="http://schemas.microsoft.com/office/powerpoint/2010/main" val="1103103415"/>
              </p:ext>
            </p:extLst>
          </p:nvPr>
        </p:nvGraphicFramePr>
        <p:xfrm>
          <a:off x="560953" y="639970"/>
          <a:ext cx="3893295" cy="4365452"/>
        </p:xfrm>
        <a:graphic>
          <a:graphicData uri="http://schemas.openxmlformats.org/presentationml/2006/ole">
            <mc:AlternateContent xmlns:mc="http://schemas.openxmlformats.org/markup-compatibility/2006">
              <mc:Choice xmlns:v="urn:schemas-microsoft-com:vml" Requires="v">
                <p:oleObj spid="_x0000_s103438" name="Visio" r:id="rId3" imgW="4633669" imgH="5195996" progId="Visio.Drawing.15">
                  <p:embed/>
                </p:oleObj>
              </mc:Choice>
              <mc:Fallback>
                <p:oleObj name="Visio" r:id="rId3" imgW="4633669" imgH="51959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0953" y="639970"/>
                        <a:ext cx="3893295" cy="4365452"/>
                      </a:xfrm>
                      <a:prstGeom prst="rect">
                        <a:avLst/>
                      </a:prstGeom>
                      <a:noFill/>
                    </p:spPr>
                  </p:pic>
                </p:oleObj>
              </mc:Fallback>
            </mc:AlternateContent>
          </a:graphicData>
        </a:graphic>
      </p:graphicFrame>
    </p:spTree>
    <p:extLst>
      <p:ext uri="{BB962C8B-B14F-4D97-AF65-F5344CB8AC3E}">
        <p14:creationId xmlns:p14="http://schemas.microsoft.com/office/powerpoint/2010/main" val="117166519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组件运行状态上报模块流程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组件运行状态上报模块接收来自后台服务软件的组件运行状态信息；</a:t>
            </a:r>
          </a:p>
          <a:p>
            <a:pPr marL="342900" lvl="0" indent="-342900">
              <a:buFont typeface="+mj-lt"/>
              <a:buAutoNum type="arabicPeriod"/>
            </a:pPr>
            <a:r>
              <a:rPr lang="zh-CN" altLang="zh-CN" dirty="0"/>
              <a:t>组件运行状态上报模块对组件运行状态信息参数做有效性校验，如果校验不通过，终止流程，返回参数校验失败错误信息；</a:t>
            </a:r>
          </a:p>
          <a:p>
            <a:pPr marL="342900" lvl="0" indent="-342900">
              <a:buFont typeface="+mj-lt"/>
              <a:buAutoNum type="arabicPeriod"/>
            </a:pPr>
            <a:r>
              <a:rPr lang="zh-CN" altLang="zh-CN" dirty="0"/>
              <a:t>检测组件运行状态信息队列是否已满，如果队列已满，终止流程，返回队列满错误；</a:t>
            </a:r>
          </a:p>
          <a:p>
            <a:pPr marL="342900" lvl="0" indent="-342900">
              <a:buFont typeface="+mj-lt"/>
              <a:buAutoNum type="arabicPeriod"/>
            </a:pPr>
            <a:r>
              <a:rPr lang="zh-CN" altLang="zh-CN" dirty="0"/>
              <a:t>将组件运行状态信息入队列。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6" name="对象 35">
            <a:extLst>
              <a:ext uri="{FF2B5EF4-FFF2-40B4-BE49-F238E27FC236}">
                <a16:creationId xmlns:a16="http://schemas.microsoft.com/office/drawing/2014/main" id="{B5BDF2CA-3FFF-4CAC-96C4-A00E65A79335}"/>
              </a:ext>
            </a:extLst>
          </p:cNvPr>
          <p:cNvGraphicFramePr>
            <a:graphicFrameLocks noChangeAspect="1"/>
          </p:cNvGraphicFramePr>
          <p:nvPr>
            <p:extLst>
              <p:ext uri="{D42A27DB-BD31-4B8C-83A1-F6EECF244321}">
                <p14:modId xmlns:p14="http://schemas.microsoft.com/office/powerpoint/2010/main" val="925528896"/>
              </p:ext>
            </p:extLst>
          </p:nvPr>
        </p:nvGraphicFramePr>
        <p:xfrm>
          <a:off x="505529" y="617678"/>
          <a:ext cx="4202270" cy="4608245"/>
        </p:xfrm>
        <a:graphic>
          <a:graphicData uri="http://schemas.openxmlformats.org/presentationml/2006/ole">
            <mc:AlternateContent xmlns:mc="http://schemas.openxmlformats.org/markup-compatibility/2006">
              <mc:Choice xmlns:v="urn:schemas-microsoft-com:vml" Requires="v">
                <p:oleObj spid="_x0000_s104462"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529" y="617678"/>
                        <a:ext cx="4202270" cy="4608245"/>
                      </a:xfrm>
                      <a:prstGeom prst="rect">
                        <a:avLst/>
                      </a:prstGeom>
                      <a:noFill/>
                    </p:spPr>
                  </p:pic>
                </p:oleObj>
              </mc:Fallback>
            </mc:AlternateContent>
          </a:graphicData>
        </a:graphic>
      </p:graphicFrame>
    </p:spTree>
    <p:extLst>
      <p:ext uri="{BB962C8B-B14F-4D97-AF65-F5344CB8AC3E}">
        <p14:creationId xmlns:p14="http://schemas.microsoft.com/office/powerpoint/2010/main" val="12515265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组件运行状态上报模块流程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148064" y="627534"/>
            <a:ext cx="3312368"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组件运行状态上报模块监测组件运行状态信息队列是否为空，如果为空，终止流程，返回队列空错误；</a:t>
            </a:r>
          </a:p>
          <a:p>
            <a:pPr marL="342900" lvl="0" indent="-342900">
              <a:buFont typeface="+mj-lt"/>
              <a:buAutoNum type="arabicPeriod"/>
            </a:pPr>
            <a:r>
              <a:rPr lang="zh-CN" altLang="zh-CN" dirty="0"/>
              <a:t>组件运行状态上报模块调用其他模块的组件运行状态上报接口，将系统运行状态信息转发给组件运行概况显示界面、组件重要状态显示界面、组件界面，如果接口调用失败，终止流程，返回转发失败错误；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7" name="对象 36">
            <a:extLst>
              <a:ext uri="{FF2B5EF4-FFF2-40B4-BE49-F238E27FC236}">
                <a16:creationId xmlns:a16="http://schemas.microsoft.com/office/drawing/2014/main" id="{A9DA8170-B0BD-4F07-B1F6-9508EE6B79E2}"/>
              </a:ext>
            </a:extLst>
          </p:cNvPr>
          <p:cNvGraphicFramePr>
            <a:graphicFrameLocks noChangeAspect="1"/>
          </p:cNvGraphicFramePr>
          <p:nvPr>
            <p:extLst>
              <p:ext uri="{D42A27DB-BD31-4B8C-83A1-F6EECF244321}">
                <p14:modId xmlns:p14="http://schemas.microsoft.com/office/powerpoint/2010/main" val="2008483611"/>
              </p:ext>
            </p:extLst>
          </p:nvPr>
        </p:nvGraphicFramePr>
        <p:xfrm>
          <a:off x="276070" y="663472"/>
          <a:ext cx="4448883" cy="4318730"/>
        </p:xfrm>
        <a:graphic>
          <a:graphicData uri="http://schemas.openxmlformats.org/presentationml/2006/ole">
            <mc:AlternateContent xmlns:mc="http://schemas.openxmlformats.org/markup-compatibility/2006">
              <mc:Choice xmlns:v="urn:schemas-microsoft-com:vml" Requires="v">
                <p:oleObj spid="_x0000_s105486" name="Visio" r:id="rId3" imgW="5372100" imgH="5215085" progId="Visio.Drawing.15">
                  <p:embed/>
                </p:oleObj>
              </mc:Choice>
              <mc:Fallback>
                <p:oleObj name="Visio" r:id="rId3" imgW="5372100" imgH="5215085"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6070" y="663472"/>
                        <a:ext cx="4448883" cy="4318730"/>
                      </a:xfrm>
                      <a:prstGeom prst="rect">
                        <a:avLst/>
                      </a:prstGeom>
                      <a:noFill/>
                    </p:spPr>
                  </p:pic>
                </p:oleObj>
              </mc:Fallback>
            </mc:AlternateContent>
          </a:graphicData>
        </a:graphic>
      </p:graphicFrame>
    </p:spTree>
    <p:extLst>
      <p:ext uri="{BB962C8B-B14F-4D97-AF65-F5344CB8AC3E}">
        <p14:creationId xmlns:p14="http://schemas.microsoft.com/office/powerpoint/2010/main" val="21535170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远程控制模块流程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4708981"/>
          </a:xfrm>
          <a:prstGeom prst="rect">
            <a:avLst/>
          </a:prstGeom>
          <a:noFill/>
        </p:spPr>
        <p:txBody>
          <a:bodyPr wrap="square" lIns="0" tIns="0" rIns="0" bIns="0" rtlCol="0">
            <a:spAutoFit/>
          </a:bodyPr>
          <a:lstStyle/>
          <a:p>
            <a:pPr marL="342900" lvl="0" indent="-342900">
              <a:buFont typeface="+mj-lt"/>
              <a:buAutoNum type="arabicPeriod"/>
            </a:pPr>
            <a:r>
              <a:rPr lang="zh-CN" altLang="zh-CN" dirty="0"/>
              <a:t>远程控制模块接收来自组件界面模块的组件远程控制命令；</a:t>
            </a:r>
          </a:p>
          <a:p>
            <a:pPr marL="342900" lvl="0" indent="-342900">
              <a:buFont typeface="+mj-lt"/>
              <a:buAutoNum type="arabicPeriod"/>
            </a:pPr>
            <a:r>
              <a:rPr lang="zh-CN" altLang="zh-CN" dirty="0"/>
              <a:t>远程控制模块对组件远程控制命令参数做有效性校验，如果校验不通过，终止流程，返回参数校验失败错误信息；</a:t>
            </a:r>
          </a:p>
          <a:p>
            <a:pPr marL="342900" lvl="0" indent="-342900">
              <a:buFont typeface="+mj-lt"/>
              <a:buAutoNum type="arabicPeriod"/>
            </a:pPr>
            <a:r>
              <a:rPr lang="zh-CN" altLang="zh-CN" dirty="0"/>
              <a:t>远程控制模块从系统状态模块获取组件运行状态，对命令执行的前提条件做检查，如检查不通过，终止流程，返回执行条件不满足错误；</a:t>
            </a:r>
          </a:p>
          <a:p>
            <a:pPr marL="342900" lvl="0" indent="-342900">
              <a:buFont typeface="+mj-lt"/>
              <a:buAutoNum type="arabicPeriod"/>
            </a:pPr>
            <a:r>
              <a:rPr lang="zh-CN" altLang="zh-CN" dirty="0"/>
              <a:t>检测组件远程控制命令队列是否已满，如果队列已满，终止流程，返回队列满错误；</a:t>
            </a:r>
          </a:p>
          <a:p>
            <a:pPr marL="342900" lvl="0" indent="-342900">
              <a:buFont typeface="+mj-lt"/>
              <a:buAutoNum type="arabicPeriod"/>
            </a:pPr>
            <a:r>
              <a:rPr lang="zh-CN" altLang="zh-CN" dirty="0"/>
              <a:t>将组件远程控制命令信息入队列。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38" name="对象 37">
            <a:extLst>
              <a:ext uri="{FF2B5EF4-FFF2-40B4-BE49-F238E27FC236}">
                <a16:creationId xmlns:a16="http://schemas.microsoft.com/office/drawing/2014/main" id="{B3FCED1A-3CC0-45D4-BCB1-56E5B5667DE2}"/>
              </a:ext>
            </a:extLst>
          </p:cNvPr>
          <p:cNvGraphicFramePr>
            <a:graphicFrameLocks noChangeAspect="1"/>
          </p:cNvGraphicFramePr>
          <p:nvPr>
            <p:extLst>
              <p:ext uri="{D42A27DB-BD31-4B8C-83A1-F6EECF244321}">
                <p14:modId xmlns:p14="http://schemas.microsoft.com/office/powerpoint/2010/main" val="2448245994"/>
              </p:ext>
            </p:extLst>
          </p:nvPr>
        </p:nvGraphicFramePr>
        <p:xfrm>
          <a:off x="459000" y="493392"/>
          <a:ext cx="4472281" cy="4497407"/>
        </p:xfrm>
        <a:graphic>
          <a:graphicData uri="http://schemas.openxmlformats.org/presentationml/2006/ole">
            <mc:AlternateContent xmlns:mc="http://schemas.openxmlformats.org/markup-compatibility/2006">
              <mc:Choice xmlns:v="urn:schemas-microsoft-com:vml" Requires="v">
                <p:oleObj spid="_x0000_s106508" name="Visio" r:id="rId3" imgW="6253007" imgH="6286736" progId="Visio.Drawing.15">
                  <p:embed/>
                </p:oleObj>
              </mc:Choice>
              <mc:Fallback>
                <p:oleObj name="Visio" r:id="rId3" imgW="6253007" imgH="628673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9000" y="493392"/>
                        <a:ext cx="4472281" cy="4497407"/>
                      </a:xfrm>
                      <a:prstGeom prst="rect">
                        <a:avLst/>
                      </a:prstGeom>
                      <a:noFill/>
                    </p:spPr>
                  </p:pic>
                </p:oleObj>
              </mc:Fallback>
            </mc:AlternateContent>
          </a:graphicData>
        </a:graphic>
      </p:graphicFrame>
    </p:spTree>
    <p:extLst>
      <p:ext uri="{BB962C8B-B14F-4D97-AF65-F5344CB8AC3E}">
        <p14:creationId xmlns:p14="http://schemas.microsoft.com/office/powerpoint/2010/main" val="33577669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远程控制模块流程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远程控制模块监测组件远程控制命令队列是否为空，如果为空，终止流程，返回队列空错误；</a:t>
            </a:r>
          </a:p>
          <a:p>
            <a:pPr marL="342900" lvl="0" indent="-342900">
              <a:buFont typeface="+mj-lt"/>
              <a:buAutoNum type="arabicPeriod"/>
            </a:pPr>
            <a:r>
              <a:rPr lang="zh-CN" altLang="zh-CN" dirty="0"/>
              <a:t>远程控制模块调用后台服务软件的远程控制命令下发接口将远程控制命令进行转发，如果接口调用失败，终止流程，返回转发失败错误；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9" name="对象 38">
            <a:extLst>
              <a:ext uri="{FF2B5EF4-FFF2-40B4-BE49-F238E27FC236}">
                <a16:creationId xmlns:a16="http://schemas.microsoft.com/office/drawing/2014/main" id="{27BB3797-EE19-4B5E-9195-3BC789B15B4E}"/>
              </a:ext>
            </a:extLst>
          </p:cNvPr>
          <p:cNvGraphicFramePr>
            <a:graphicFrameLocks noChangeAspect="1"/>
          </p:cNvGraphicFramePr>
          <p:nvPr>
            <p:extLst>
              <p:ext uri="{D42A27DB-BD31-4B8C-83A1-F6EECF244321}">
                <p14:modId xmlns:p14="http://schemas.microsoft.com/office/powerpoint/2010/main" val="3661839165"/>
              </p:ext>
            </p:extLst>
          </p:nvPr>
        </p:nvGraphicFramePr>
        <p:xfrm>
          <a:off x="362824" y="862056"/>
          <a:ext cx="4321653" cy="4195222"/>
        </p:xfrm>
        <a:graphic>
          <a:graphicData uri="http://schemas.openxmlformats.org/presentationml/2006/ole">
            <mc:AlternateContent xmlns:mc="http://schemas.openxmlformats.org/markup-compatibility/2006">
              <mc:Choice xmlns:v="urn:schemas-microsoft-com:vml" Requires="v">
                <p:oleObj spid="_x0000_s107532" name="Visio" r:id="rId3" imgW="5372100" imgH="5215085" progId="Visio.Drawing.15">
                  <p:embed/>
                </p:oleObj>
              </mc:Choice>
              <mc:Fallback>
                <p:oleObj name="Visio" r:id="rId3" imgW="5372100" imgH="5215085"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2824" y="862056"/>
                        <a:ext cx="4321653" cy="4195222"/>
                      </a:xfrm>
                      <a:prstGeom prst="rect">
                        <a:avLst/>
                      </a:prstGeom>
                      <a:noFill/>
                    </p:spPr>
                  </p:pic>
                </p:oleObj>
              </mc:Fallback>
            </mc:AlternateContent>
          </a:graphicData>
        </a:graphic>
      </p:graphicFrame>
    </p:spTree>
    <p:extLst>
      <p:ext uri="{BB962C8B-B14F-4D97-AF65-F5344CB8AC3E}">
        <p14:creationId xmlns:p14="http://schemas.microsoft.com/office/powerpoint/2010/main" val="25533274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视频模块流程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视频模块从参数设置模块获取网络摄像头地址；</a:t>
            </a:r>
          </a:p>
          <a:p>
            <a:pPr marL="342900" lvl="0" indent="-342900">
              <a:buFont typeface="+mj-lt"/>
              <a:buAutoNum type="arabicPeriod"/>
            </a:pPr>
            <a:r>
              <a:rPr lang="zh-CN" altLang="zh-CN" dirty="0"/>
              <a:t>连接网络摄像头，如果连接失败，则过</a:t>
            </a:r>
            <a:r>
              <a:rPr lang="en-US" altLang="zh-CN" dirty="0"/>
              <a:t>5</a:t>
            </a:r>
            <a:r>
              <a:rPr lang="zh-CN" altLang="zh-CN" dirty="0"/>
              <a:t>秒钟尝试重新连接；</a:t>
            </a:r>
          </a:p>
          <a:p>
            <a:pPr marL="342900" lvl="0" indent="-342900">
              <a:buFont typeface="+mj-lt"/>
              <a:buAutoNum type="arabicPeriod"/>
            </a:pPr>
            <a:r>
              <a:rPr lang="zh-CN" altLang="zh-CN" dirty="0"/>
              <a:t>接收视频图像，调用摄像头供应商提供的视频解码</a:t>
            </a:r>
            <a:r>
              <a:rPr lang="en-US" altLang="zh-CN" dirty="0"/>
              <a:t>SDK</a:t>
            </a:r>
            <a:r>
              <a:rPr lang="zh-CN" altLang="zh-CN" dirty="0"/>
              <a:t>进行视频解码，如果解码失败，丢弃当前帧；</a:t>
            </a:r>
          </a:p>
          <a:p>
            <a:pPr marL="342900" lvl="0" indent="-342900">
              <a:buFont typeface="+mj-lt"/>
              <a:buAutoNum type="arabicPeriod"/>
            </a:pPr>
            <a:r>
              <a:rPr lang="zh-CN" altLang="zh-CN" dirty="0"/>
              <a:t>将解码后的图像和摄像头</a:t>
            </a:r>
            <a:r>
              <a:rPr lang="en-US" altLang="zh-CN" dirty="0"/>
              <a:t>ID</a:t>
            </a:r>
            <a:r>
              <a:rPr lang="zh-CN" altLang="zh-CN" dirty="0"/>
              <a:t>发送到组件界面进行视频图像的显示；</a:t>
            </a:r>
          </a:p>
          <a:p>
            <a:pPr marL="342900" lvl="0" indent="-342900">
              <a:buFont typeface="+mj-lt"/>
              <a:buAutoNum type="arabicPeriod"/>
            </a:pPr>
            <a:r>
              <a:rPr lang="zh-CN" altLang="zh-CN" dirty="0"/>
              <a:t>继续接收视频图像，直到软件退出。</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0" name="对象 39">
            <a:extLst>
              <a:ext uri="{FF2B5EF4-FFF2-40B4-BE49-F238E27FC236}">
                <a16:creationId xmlns:a16="http://schemas.microsoft.com/office/drawing/2014/main" id="{53346974-D5A2-4CAD-9AAB-FCF59100AA9F}"/>
              </a:ext>
            </a:extLst>
          </p:cNvPr>
          <p:cNvGraphicFramePr>
            <a:graphicFrameLocks noChangeAspect="1"/>
          </p:cNvGraphicFramePr>
          <p:nvPr>
            <p:extLst>
              <p:ext uri="{D42A27DB-BD31-4B8C-83A1-F6EECF244321}">
                <p14:modId xmlns:p14="http://schemas.microsoft.com/office/powerpoint/2010/main" val="4227488194"/>
              </p:ext>
            </p:extLst>
          </p:nvPr>
        </p:nvGraphicFramePr>
        <p:xfrm>
          <a:off x="437666" y="881598"/>
          <a:ext cx="4377206" cy="3738539"/>
        </p:xfrm>
        <a:graphic>
          <a:graphicData uri="http://schemas.openxmlformats.org/presentationml/2006/ole">
            <mc:AlternateContent xmlns:mc="http://schemas.openxmlformats.org/markup-compatibility/2006">
              <mc:Choice xmlns:v="urn:schemas-microsoft-com:vml" Requires="v">
                <p:oleObj spid="_x0000_s108556" name="Visio" r:id="rId3" imgW="5181777" imgH="5052826" progId="Visio.Drawing.15">
                  <p:embed/>
                </p:oleObj>
              </mc:Choice>
              <mc:Fallback>
                <p:oleObj name="Visio" r:id="rId3" imgW="5181777" imgH="505282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666" y="881598"/>
                        <a:ext cx="4377206" cy="3738539"/>
                      </a:xfrm>
                      <a:prstGeom prst="rect">
                        <a:avLst/>
                      </a:prstGeom>
                      <a:noFill/>
                    </p:spPr>
                  </p:pic>
                </p:oleObj>
              </mc:Fallback>
            </mc:AlternateContent>
          </a:graphicData>
        </a:graphic>
      </p:graphicFrame>
    </p:spTree>
    <p:extLst>
      <p:ext uri="{BB962C8B-B14F-4D97-AF65-F5344CB8AC3E}">
        <p14:creationId xmlns:p14="http://schemas.microsoft.com/office/powerpoint/2010/main" val="3031328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p:txBody>
          <a:bodyPr/>
          <a:lstStyle/>
          <a:p>
            <a:r>
              <a:rPr lang="en-US" altLang="zh-CN" sz="2400" b="1" dirty="0">
                <a:solidFill>
                  <a:srgbClr val="F87A08"/>
                </a:solidFill>
              </a:rPr>
              <a:t>1</a:t>
            </a:r>
            <a:r>
              <a:rPr lang="en-US" altLang="zh-CN" b="1" dirty="0"/>
              <a:t>-3 </a:t>
            </a:r>
            <a:r>
              <a:rPr lang="zh-CN" altLang="en-US" b="1" dirty="0"/>
              <a:t>项目人员</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graphicFrame>
        <p:nvGraphicFramePr>
          <p:cNvPr id="2" name="表格 1">
            <a:extLst>
              <a:ext uri="{FF2B5EF4-FFF2-40B4-BE49-F238E27FC236}">
                <a16:creationId xmlns:a16="http://schemas.microsoft.com/office/drawing/2014/main" id="{4569537E-EF3F-4AF6-A8C2-4686E5564A18}"/>
              </a:ext>
            </a:extLst>
          </p:cNvPr>
          <p:cNvGraphicFramePr>
            <a:graphicFrameLocks noGrp="1"/>
          </p:cNvGraphicFramePr>
          <p:nvPr>
            <p:extLst>
              <p:ext uri="{D42A27DB-BD31-4B8C-83A1-F6EECF244321}">
                <p14:modId xmlns:p14="http://schemas.microsoft.com/office/powerpoint/2010/main" val="3417388914"/>
              </p:ext>
            </p:extLst>
          </p:nvPr>
        </p:nvGraphicFramePr>
        <p:xfrm>
          <a:off x="822529" y="699542"/>
          <a:ext cx="7637904" cy="3600400"/>
        </p:xfrm>
        <a:graphic>
          <a:graphicData uri="http://schemas.openxmlformats.org/drawingml/2006/table">
            <a:tbl>
              <a:tblPr firstRow="1" firstCol="1" bandRow="1">
                <a:tableStyleId>{5C22544A-7EE6-4342-B048-85BDC9FD1C3A}</a:tableStyleId>
              </a:tblPr>
              <a:tblGrid>
                <a:gridCol w="1050519">
                  <a:extLst>
                    <a:ext uri="{9D8B030D-6E8A-4147-A177-3AD203B41FA5}">
                      <a16:colId xmlns:a16="http://schemas.microsoft.com/office/drawing/2014/main" val="248447961"/>
                    </a:ext>
                  </a:extLst>
                </a:gridCol>
                <a:gridCol w="1053776">
                  <a:extLst>
                    <a:ext uri="{9D8B030D-6E8A-4147-A177-3AD203B41FA5}">
                      <a16:colId xmlns:a16="http://schemas.microsoft.com/office/drawing/2014/main" val="3296149991"/>
                    </a:ext>
                  </a:extLst>
                </a:gridCol>
                <a:gridCol w="2902190">
                  <a:extLst>
                    <a:ext uri="{9D8B030D-6E8A-4147-A177-3AD203B41FA5}">
                      <a16:colId xmlns:a16="http://schemas.microsoft.com/office/drawing/2014/main" val="2879949127"/>
                    </a:ext>
                  </a:extLst>
                </a:gridCol>
                <a:gridCol w="2631419">
                  <a:extLst>
                    <a:ext uri="{9D8B030D-6E8A-4147-A177-3AD203B41FA5}">
                      <a16:colId xmlns:a16="http://schemas.microsoft.com/office/drawing/2014/main" val="1878065386"/>
                    </a:ext>
                  </a:extLst>
                </a:gridCol>
              </a:tblGrid>
              <a:tr h="289035">
                <a:tc>
                  <a:txBody>
                    <a:bodyPr/>
                    <a:lstStyle/>
                    <a:p>
                      <a:pPr algn="just">
                        <a:lnSpc>
                          <a:spcPts val="2300"/>
                        </a:lnSpc>
                        <a:spcAft>
                          <a:spcPts val="0"/>
                        </a:spcAft>
                      </a:pPr>
                      <a:r>
                        <a:rPr lang="zh-CN" sz="800" kern="100">
                          <a:effectLst/>
                        </a:rPr>
                        <a:t>姓名</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职务</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所属单位</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项目角色</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1239791198"/>
                  </a:ext>
                </a:extLst>
              </a:tr>
              <a:tr h="369008">
                <a:tc>
                  <a:txBody>
                    <a:bodyPr/>
                    <a:lstStyle/>
                    <a:p>
                      <a:pPr algn="just">
                        <a:lnSpc>
                          <a:spcPts val="2300"/>
                        </a:lnSpc>
                        <a:spcAft>
                          <a:spcPts val="0"/>
                        </a:spcAft>
                      </a:pPr>
                      <a:r>
                        <a:rPr lang="zh-CN" sz="800" kern="100">
                          <a:effectLst/>
                        </a:rPr>
                        <a:t>张锐</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部门经理</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dirty="0">
                          <a:effectLst/>
                        </a:rPr>
                        <a:t>项目乙方负责人</a:t>
                      </a:r>
                      <a:endParaRPr lang="zh-CN" sz="8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2135228916"/>
                  </a:ext>
                </a:extLst>
              </a:tr>
              <a:tr h="369008">
                <a:tc>
                  <a:txBody>
                    <a:bodyPr/>
                    <a:lstStyle/>
                    <a:p>
                      <a:pPr algn="just">
                        <a:lnSpc>
                          <a:spcPts val="2300"/>
                        </a:lnSpc>
                        <a:spcAft>
                          <a:spcPts val="0"/>
                        </a:spcAft>
                      </a:pPr>
                      <a:r>
                        <a:rPr lang="zh-CN" sz="800" kern="100">
                          <a:effectLst/>
                        </a:rPr>
                        <a:t>谢崇竹</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技术总监</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需求和技术负责人</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884137995"/>
                  </a:ext>
                </a:extLst>
              </a:tr>
              <a:tr h="369008">
                <a:tc>
                  <a:txBody>
                    <a:bodyPr/>
                    <a:lstStyle/>
                    <a:p>
                      <a:pPr algn="just">
                        <a:lnSpc>
                          <a:spcPts val="2300"/>
                        </a:lnSpc>
                        <a:spcAft>
                          <a:spcPts val="0"/>
                        </a:spcAft>
                      </a:pPr>
                      <a:r>
                        <a:rPr lang="zh-CN" sz="800" kern="100">
                          <a:effectLst/>
                        </a:rPr>
                        <a:t>黄东</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系统架构师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系统架构设计师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1070963047"/>
                  </a:ext>
                </a:extLst>
              </a:tr>
              <a:tr h="369008">
                <a:tc>
                  <a:txBody>
                    <a:bodyPr/>
                    <a:lstStyle/>
                    <a:p>
                      <a:pPr algn="just">
                        <a:lnSpc>
                          <a:spcPts val="2300"/>
                        </a:lnSpc>
                        <a:spcAft>
                          <a:spcPts val="0"/>
                        </a:spcAft>
                      </a:pPr>
                      <a:r>
                        <a:rPr lang="zh-CN" sz="800" kern="100">
                          <a:effectLst/>
                        </a:rPr>
                        <a:t>倪文强</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软件工程师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软件开发人员</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3948501483"/>
                  </a:ext>
                </a:extLst>
              </a:tr>
              <a:tr h="369008">
                <a:tc>
                  <a:txBody>
                    <a:bodyPr/>
                    <a:lstStyle/>
                    <a:p>
                      <a:pPr algn="just">
                        <a:lnSpc>
                          <a:spcPts val="2300"/>
                        </a:lnSpc>
                        <a:spcAft>
                          <a:spcPts val="0"/>
                        </a:spcAft>
                      </a:pPr>
                      <a:r>
                        <a:rPr lang="zh-CN" sz="800" kern="100">
                          <a:effectLst/>
                        </a:rPr>
                        <a:t>何达</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软件工程师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dirty="0">
                          <a:effectLst/>
                        </a:rPr>
                        <a:t>软件开发人员</a:t>
                      </a:r>
                      <a:endParaRPr lang="zh-CN" sz="8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1047073737"/>
                  </a:ext>
                </a:extLst>
              </a:tr>
              <a:tr h="369008">
                <a:tc>
                  <a:txBody>
                    <a:bodyPr/>
                    <a:lstStyle/>
                    <a:p>
                      <a:pPr algn="just">
                        <a:lnSpc>
                          <a:spcPts val="2300"/>
                        </a:lnSpc>
                        <a:spcAft>
                          <a:spcPts val="0"/>
                        </a:spcAft>
                      </a:pPr>
                      <a:r>
                        <a:rPr lang="zh-CN" sz="800" kern="100">
                          <a:effectLst/>
                        </a:rPr>
                        <a:t>蒲志丹</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测试工程师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软件测试人员</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2139233996"/>
                  </a:ext>
                </a:extLst>
              </a:tr>
              <a:tr h="369008">
                <a:tc>
                  <a:txBody>
                    <a:bodyPr/>
                    <a:lstStyle/>
                    <a:p>
                      <a:pPr algn="just">
                        <a:lnSpc>
                          <a:spcPts val="2300"/>
                        </a:lnSpc>
                        <a:spcAft>
                          <a:spcPts val="0"/>
                        </a:spcAft>
                      </a:pPr>
                      <a:r>
                        <a:rPr lang="zh-CN" sz="800" kern="100">
                          <a:effectLst/>
                        </a:rPr>
                        <a:t>李晨</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测试工程师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软件测试人员</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1569304256"/>
                  </a:ext>
                </a:extLst>
              </a:tr>
              <a:tr h="359301">
                <a:tc>
                  <a:txBody>
                    <a:bodyPr/>
                    <a:lstStyle/>
                    <a:p>
                      <a:pPr algn="just">
                        <a:lnSpc>
                          <a:spcPts val="2300"/>
                        </a:lnSpc>
                        <a:spcAft>
                          <a:spcPts val="0"/>
                        </a:spcAft>
                      </a:pPr>
                      <a:r>
                        <a:rPr lang="zh-CN" sz="800" kern="100">
                          <a:effectLst/>
                        </a:rPr>
                        <a:t>何坤全</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质量保证工程师</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dirty="0">
                          <a:effectLst/>
                        </a:rPr>
                        <a:t>四川天健科技有限公司</a:t>
                      </a:r>
                      <a:endParaRPr lang="zh-CN" sz="8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质量保证人员</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3880526365"/>
                  </a:ext>
                </a:extLst>
              </a:tr>
              <a:tr h="369008">
                <a:tc>
                  <a:txBody>
                    <a:bodyPr/>
                    <a:lstStyle/>
                    <a:p>
                      <a:pPr algn="just">
                        <a:lnSpc>
                          <a:spcPts val="2300"/>
                        </a:lnSpc>
                        <a:spcAft>
                          <a:spcPts val="0"/>
                        </a:spcAft>
                      </a:pPr>
                      <a:r>
                        <a:rPr lang="zh-CN" sz="800" kern="100">
                          <a:effectLst/>
                        </a:rPr>
                        <a:t>杨飞</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配置管理员</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a:effectLst/>
                        </a:rPr>
                        <a:t>四川天健科技有限公司</a:t>
                      </a:r>
                      <a:endParaRPr lang="zh-CN" sz="8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tc>
                  <a:txBody>
                    <a:bodyPr/>
                    <a:lstStyle/>
                    <a:p>
                      <a:pPr algn="just">
                        <a:lnSpc>
                          <a:spcPts val="2300"/>
                        </a:lnSpc>
                        <a:spcAft>
                          <a:spcPts val="0"/>
                        </a:spcAft>
                      </a:pPr>
                      <a:r>
                        <a:rPr lang="zh-CN" sz="800" kern="100" dirty="0">
                          <a:effectLst/>
                        </a:rPr>
                        <a:t>配置管理员</a:t>
                      </a:r>
                      <a:endParaRPr lang="zh-CN" sz="8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38163" marR="38163" marT="0" marB="0"/>
                </a:tc>
                <a:extLst>
                  <a:ext uri="{0D108BD9-81ED-4DB2-BD59-A6C34878D82A}">
                    <a16:rowId xmlns:a16="http://schemas.microsoft.com/office/drawing/2014/main" val="3267839273"/>
                  </a:ext>
                </a:extLst>
              </a:tr>
            </a:tbl>
          </a:graphicData>
        </a:graphic>
      </p:graphicFrame>
    </p:spTree>
    <p:extLst>
      <p:ext uri="{BB962C8B-B14F-4D97-AF65-F5344CB8AC3E}">
        <p14:creationId xmlns:p14="http://schemas.microsoft.com/office/powerpoint/2010/main" val="57413410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日志存储模块流程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日志模块调用日志存储模块的日志信息输入接口，传递日志信息；</a:t>
            </a:r>
          </a:p>
          <a:p>
            <a:pPr marL="342900" lvl="0" indent="-342900">
              <a:buFont typeface="+mj-lt"/>
              <a:buAutoNum type="arabicPeriod"/>
            </a:pPr>
            <a:r>
              <a:rPr lang="zh-CN" altLang="zh-CN" dirty="0"/>
              <a:t>日志存储模块对日志信息中的参数做合法性校验，如果校验失败，终止流程；</a:t>
            </a:r>
          </a:p>
          <a:p>
            <a:pPr marL="342900" lvl="0" indent="-342900">
              <a:buFont typeface="+mj-lt"/>
              <a:buAutoNum type="arabicPeriod"/>
            </a:pPr>
            <a:r>
              <a:rPr lang="zh-CN" altLang="zh-CN" dirty="0"/>
              <a:t>日志存储模块将日志信息放入数据库队列和文件队列。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1" name="对象 40">
            <a:extLst>
              <a:ext uri="{FF2B5EF4-FFF2-40B4-BE49-F238E27FC236}">
                <a16:creationId xmlns:a16="http://schemas.microsoft.com/office/drawing/2014/main" id="{DEC76E77-25CD-4BA4-94A8-CE2E37BECBED}"/>
              </a:ext>
            </a:extLst>
          </p:cNvPr>
          <p:cNvGraphicFramePr>
            <a:graphicFrameLocks noChangeAspect="1"/>
          </p:cNvGraphicFramePr>
          <p:nvPr>
            <p:extLst>
              <p:ext uri="{D42A27DB-BD31-4B8C-83A1-F6EECF244321}">
                <p14:modId xmlns:p14="http://schemas.microsoft.com/office/powerpoint/2010/main" val="684989234"/>
              </p:ext>
            </p:extLst>
          </p:nvPr>
        </p:nvGraphicFramePr>
        <p:xfrm>
          <a:off x="1115616" y="574616"/>
          <a:ext cx="2386013" cy="4362450"/>
        </p:xfrm>
        <a:graphic>
          <a:graphicData uri="http://schemas.openxmlformats.org/presentationml/2006/ole">
            <mc:AlternateContent xmlns:mc="http://schemas.openxmlformats.org/markup-compatibility/2006">
              <mc:Choice xmlns:v="urn:schemas-microsoft-com:vml" Requires="v">
                <p:oleObj spid="_x0000_s109580" name="Visio" r:id="rId3" imgW="2385946" imgH="4362430" progId="Visio.Drawing.15">
                  <p:embed/>
                </p:oleObj>
              </mc:Choice>
              <mc:Fallback>
                <p:oleObj name="Visio" r:id="rId3" imgW="2385946" imgH="436243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5616" y="574616"/>
                        <a:ext cx="2386013" cy="43624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42227813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日志存储模块流程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7EDDA402-5B47-4A60-9B50-1479B865A43D}"/>
              </a:ext>
            </a:extLst>
          </p:cNvPr>
          <p:cNvSpPr>
            <a:spLocks noChangeArrowheads="1"/>
          </p:cNvSpPr>
          <p:nvPr/>
        </p:nvSpPr>
        <p:spPr bwMode="auto">
          <a:xfrm flipV="1">
            <a:off x="1510398" y="-792885"/>
            <a:ext cx="869196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2" name="对象 41">
            <a:extLst>
              <a:ext uri="{FF2B5EF4-FFF2-40B4-BE49-F238E27FC236}">
                <a16:creationId xmlns:a16="http://schemas.microsoft.com/office/drawing/2014/main" id="{58872EB3-4F13-4161-AF21-1C19240E82AB}"/>
              </a:ext>
            </a:extLst>
          </p:cNvPr>
          <p:cNvGraphicFramePr>
            <a:graphicFrameLocks noChangeAspect="1"/>
          </p:cNvGraphicFramePr>
          <p:nvPr>
            <p:extLst>
              <p:ext uri="{D42A27DB-BD31-4B8C-83A1-F6EECF244321}">
                <p14:modId xmlns:p14="http://schemas.microsoft.com/office/powerpoint/2010/main" val="2524640195"/>
              </p:ext>
            </p:extLst>
          </p:nvPr>
        </p:nvGraphicFramePr>
        <p:xfrm>
          <a:off x="1510398" y="601244"/>
          <a:ext cx="5667237" cy="4387548"/>
        </p:xfrm>
        <a:graphic>
          <a:graphicData uri="http://schemas.openxmlformats.org/presentationml/2006/ole">
            <mc:AlternateContent xmlns:mc="http://schemas.openxmlformats.org/markup-compatibility/2006">
              <mc:Choice xmlns:v="urn:schemas-microsoft-com:vml" Requires="v">
                <p:oleObj spid="_x0000_s110604" name="Visio" r:id="rId3" imgW="5948385" imgH="5781930" progId="Visio.Drawing.15">
                  <p:embed/>
                </p:oleObj>
              </mc:Choice>
              <mc:Fallback>
                <p:oleObj name="Visio" r:id="rId3" imgW="5948385" imgH="578193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10398" y="601244"/>
                        <a:ext cx="5667237" cy="4387548"/>
                      </a:xfrm>
                      <a:prstGeom prst="rect">
                        <a:avLst/>
                      </a:prstGeom>
                      <a:noFill/>
                    </p:spPr>
                  </p:pic>
                </p:oleObj>
              </mc:Fallback>
            </mc:AlternateContent>
          </a:graphicData>
        </a:graphic>
      </p:graphicFrame>
    </p:spTree>
    <p:extLst>
      <p:ext uri="{BB962C8B-B14F-4D97-AF65-F5344CB8AC3E}">
        <p14:creationId xmlns:p14="http://schemas.microsoft.com/office/powerpoint/2010/main" val="12832048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日志查询模块流程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日志查询模块接收日志模块发送的日志查询条件；</a:t>
            </a:r>
          </a:p>
          <a:p>
            <a:pPr marL="342900" lvl="0" indent="-342900">
              <a:buFont typeface="+mj-lt"/>
              <a:buAutoNum type="arabicPeriod"/>
            </a:pPr>
            <a:r>
              <a:rPr lang="zh-CN" altLang="zh-CN" dirty="0"/>
              <a:t>日志查询模块对日志查询条件做参数合法性校验，如不通过，终止流程，返回参数错误信息；</a:t>
            </a:r>
          </a:p>
          <a:p>
            <a:pPr marL="342900" lvl="0" indent="-342900">
              <a:buFont typeface="+mj-lt"/>
              <a:buAutoNum type="arabicPeriod"/>
            </a:pPr>
            <a:r>
              <a:rPr lang="zh-CN" altLang="zh-CN" dirty="0"/>
              <a:t>连接数据库，如连接失败，终止流程，返回连接数据库失败信息；</a:t>
            </a:r>
          </a:p>
          <a:p>
            <a:pPr marL="342900" lvl="0" indent="-342900">
              <a:buFont typeface="+mj-lt"/>
              <a:buAutoNum type="arabicPeriod"/>
            </a:pPr>
            <a:r>
              <a:rPr lang="zh-CN" altLang="zh-CN" dirty="0"/>
              <a:t>从数据库中查询日志信息，如查询失败，终止流程，返回查询失败信息；</a:t>
            </a:r>
          </a:p>
          <a:p>
            <a:pPr marL="342900" lvl="0" indent="-342900">
              <a:buFont typeface="+mj-lt"/>
              <a:buAutoNum type="arabicPeriod"/>
            </a:pPr>
            <a:r>
              <a:rPr lang="zh-CN" altLang="zh-CN" dirty="0"/>
              <a:t>查询成功，返回查询到的日志列表。</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2" name="对象 41">
            <a:extLst>
              <a:ext uri="{FF2B5EF4-FFF2-40B4-BE49-F238E27FC236}">
                <a16:creationId xmlns:a16="http://schemas.microsoft.com/office/drawing/2014/main" id="{C3B89AF7-8ADF-4508-8A8C-8C7441D84B2E}"/>
              </a:ext>
            </a:extLst>
          </p:cNvPr>
          <p:cNvGraphicFramePr>
            <a:graphicFrameLocks noChangeAspect="1"/>
          </p:cNvGraphicFramePr>
          <p:nvPr>
            <p:extLst>
              <p:ext uri="{D42A27DB-BD31-4B8C-83A1-F6EECF244321}">
                <p14:modId xmlns:p14="http://schemas.microsoft.com/office/powerpoint/2010/main" val="2532142288"/>
              </p:ext>
            </p:extLst>
          </p:nvPr>
        </p:nvGraphicFramePr>
        <p:xfrm>
          <a:off x="824631" y="542124"/>
          <a:ext cx="3796479" cy="4477898"/>
        </p:xfrm>
        <a:graphic>
          <a:graphicData uri="http://schemas.openxmlformats.org/presentationml/2006/ole">
            <mc:AlternateContent xmlns:mc="http://schemas.openxmlformats.org/markup-compatibility/2006">
              <mc:Choice xmlns:v="urn:schemas-microsoft-com:vml" Requires="v">
                <p:oleObj spid="_x0000_s111628" name="Visio" r:id="rId3" imgW="5386454" imgH="6353018" progId="Visio.Drawing.15">
                  <p:embed/>
                </p:oleObj>
              </mc:Choice>
              <mc:Fallback>
                <p:oleObj name="Visio" r:id="rId3" imgW="5386454" imgH="63530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4631" y="542124"/>
                        <a:ext cx="3796479" cy="4477898"/>
                      </a:xfrm>
                      <a:prstGeom prst="rect">
                        <a:avLst/>
                      </a:prstGeom>
                      <a:noFill/>
                    </p:spPr>
                  </p:pic>
                </p:oleObj>
              </mc:Fallback>
            </mc:AlternateContent>
          </a:graphicData>
        </a:graphic>
      </p:graphicFrame>
    </p:spTree>
    <p:extLst>
      <p:ext uri="{BB962C8B-B14F-4D97-AF65-F5344CB8AC3E}">
        <p14:creationId xmlns:p14="http://schemas.microsoft.com/office/powerpoint/2010/main" val="11139488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-4 </a:t>
            </a:r>
            <a:r>
              <a:rPr lang="zh-CN" altLang="en-US" b="1" dirty="0"/>
              <a:t>日志清理模块流程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3" name="对象 42">
            <a:extLst>
              <a:ext uri="{FF2B5EF4-FFF2-40B4-BE49-F238E27FC236}">
                <a16:creationId xmlns:a16="http://schemas.microsoft.com/office/drawing/2014/main" id="{5481C923-E2B3-4659-B485-56988324FE53}"/>
              </a:ext>
            </a:extLst>
          </p:cNvPr>
          <p:cNvGraphicFramePr>
            <a:graphicFrameLocks noChangeAspect="1"/>
          </p:cNvGraphicFramePr>
          <p:nvPr>
            <p:extLst>
              <p:ext uri="{D42A27DB-BD31-4B8C-83A1-F6EECF244321}">
                <p14:modId xmlns:p14="http://schemas.microsoft.com/office/powerpoint/2010/main" val="2209273227"/>
              </p:ext>
            </p:extLst>
          </p:nvPr>
        </p:nvGraphicFramePr>
        <p:xfrm>
          <a:off x="2771800" y="536224"/>
          <a:ext cx="2509838" cy="4590157"/>
        </p:xfrm>
        <a:graphic>
          <a:graphicData uri="http://schemas.openxmlformats.org/presentationml/2006/ole">
            <mc:AlternateContent xmlns:mc="http://schemas.openxmlformats.org/markup-compatibility/2006">
              <mc:Choice xmlns:v="urn:schemas-microsoft-com:vml" Requires="v">
                <p:oleObj spid="_x0000_s112652" name="Visio" r:id="rId3" imgW="2509815" imgH="6086298" progId="Visio.Drawing.15">
                  <p:embed/>
                </p:oleObj>
              </mc:Choice>
              <mc:Fallback>
                <p:oleObj name="Visio" r:id="rId3" imgW="2509815" imgH="608629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1800" y="536224"/>
                        <a:ext cx="2509838" cy="4590157"/>
                      </a:xfrm>
                      <a:prstGeom prst="rect">
                        <a:avLst/>
                      </a:prstGeom>
                      <a:noFill/>
                    </p:spPr>
                  </p:pic>
                </p:oleObj>
              </mc:Fallback>
            </mc:AlternateContent>
          </a:graphicData>
        </a:graphic>
      </p:graphicFrame>
    </p:spTree>
    <p:extLst>
      <p:ext uri="{BB962C8B-B14F-4D97-AF65-F5344CB8AC3E}">
        <p14:creationId xmlns:p14="http://schemas.microsoft.com/office/powerpoint/2010/main" val="87687222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2885872" cy="277143"/>
          </a:xfrm>
        </p:spPr>
        <p:txBody>
          <a:bodyPr/>
          <a:lstStyle/>
          <a:p>
            <a:r>
              <a:rPr lang="en-US" altLang="zh-CN" sz="2400" b="1" dirty="0">
                <a:solidFill>
                  <a:srgbClr val="F87A08"/>
                </a:solidFill>
              </a:rPr>
              <a:t>2</a:t>
            </a:r>
            <a:r>
              <a:rPr lang="en-US" altLang="zh-CN" b="1" dirty="0"/>
              <a:t>-5 </a:t>
            </a:r>
            <a:r>
              <a:rPr lang="zh-CN" altLang="en-US" b="1" dirty="0"/>
              <a:t>软件设计</a:t>
            </a:r>
            <a:r>
              <a:rPr lang="en-US" altLang="zh-CN" b="1" dirty="0"/>
              <a:t>-</a:t>
            </a:r>
            <a:r>
              <a:rPr lang="zh-CN" altLang="en-US" b="1" dirty="0"/>
              <a:t>后台服务软件</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pic>
        <p:nvPicPr>
          <p:cNvPr id="7" name="图片 6">
            <a:extLst>
              <a:ext uri="{FF2B5EF4-FFF2-40B4-BE49-F238E27FC236}">
                <a16:creationId xmlns:a16="http://schemas.microsoft.com/office/drawing/2014/main" id="{4F37B58D-2030-4F58-B991-D25BD5BD8DEF}"/>
              </a:ext>
            </a:extLst>
          </p:cNvPr>
          <p:cNvPicPr/>
          <p:nvPr/>
        </p:nvPicPr>
        <p:blipFill>
          <a:blip r:embed="rId3"/>
          <a:stretch>
            <a:fillRect/>
          </a:stretch>
        </p:blipFill>
        <p:spPr>
          <a:xfrm>
            <a:off x="971600" y="915566"/>
            <a:ext cx="7344816" cy="3744416"/>
          </a:xfrm>
          <a:prstGeom prst="rect">
            <a:avLst/>
          </a:prstGeom>
        </p:spPr>
      </p:pic>
    </p:spTree>
    <p:extLst>
      <p:ext uri="{BB962C8B-B14F-4D97-AF65-F5344CB8AC3E}">
        <p14:creationId xmlns:p14="http://schemas.microsoft.com/office/powerpoint/2010/main" val="3597869568"/>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3605952" cy="277143"/>
          </a:xfrm>
        </p:spPr>
        <p:txBody>
          <a:bodyPr/>
          <a:lstStyle/>
          <a:p>
            <a:r>
              <a:rPr lang="en-US" altLang="zh-CN" sz="2400" b="1" dirty="0">
                <a:solidFill>
                  <a:srgbClr val="F87A08"/>
                </a:solidFill>
              </a:rPr>
              <a:t>2</a:t>
            </a:r>
            <a:r>
              <a:rPr lang="en-US" altLang="zh-CN" b="1" dirty="0"/>
              <a:t>-6 </a:t>
            </a:r>
            <a:r>
              <a:rPr lang="zh-CN" altLang="en-US" b="1" dirty="0"/>
              <a:t>软件设计</a:t>
            </a:r>
            <a:r>
              <a:rPr lang="en-US" altLang="zh-CN" b="1" dirty="0"/>
              <a:t>-</a:t>
            </a:r>
            <a:r>
              <a:rPr lang="zh-CN" altLang="en-US" b="1" dirty="0"/>
              <a:t>后台服务软件模块划分</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2" name="Rectangle 2">
            <a:extLst>
              <a:ext uri="{FF2B5EF4-FFF2-40B4-BE49-F238E27FC236}">
                <a16:creationId xmlns:a16="http://schemas.microsoft.com/office/drawing/2014/main" id="{3A0B62B1-1293-4823-BCA7-BF5482837AA2}"/>
              </a:ext>
            </a:extLst>
          </p:cNvPr>
          <p:cNvSpPr>
            <a:spLocks noChangeArrowheads="1"/>
          </p:cNvSpPr>
          <p:nvPr/>
        </p:nvSpPr>
        <p:spPr bwMode="auto">
          <a:xfrm>
            <a:off x="1547664" y="98757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0">
            <a:extLst>
              <a:ext uri="{FF2B5EF4-FFF2-40B4-BE49-F238E27FC236}">
                <a16:creationId xmlns:a16="http://schemas.microsoft.com/office/drawing/2014/main" id="{2AC7A44A-2F86-4655-B00E-5C013423B8D1}"/>
              </a:ext>
            </a:extLst>
          </p:cNvPr>
          <p:cNvSpPr>
            <a:spLocks noChangeArrowheads="1"/>
          </p:cNvSpPr>
          <p:nvPr/>
        </p:nvSpPr>
        <p:spPr bwMode="auto">
          <a:xfrm>
            <a:off x="323527" y="771550"/>
            <a:ext cx="1298224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 name="Rectangle 2">
            <a:extLst>
              <a:ext uri="{FF2B5EF4-FFF2-40B4-BE49-F238E27FC236}">
                <a16:creationId xmlns:a16="http://schemas.microsoft.com/office/drawing/2014/main" id="{7FE7B616-7C7A-4C31-A047-ADCF79C30C64}"/>
              </a:ext>
            </a:extLst>
          </p:cNvPr>
          <p:cNvSpPr>
            <a:spLocks noChangeArrowheads="1"/>
          </p:cNvSpPr>
          <p:nvPr/>
        </p:nvSpPr>
        <p:spPr bwMode="auto">
          <a:xfrm>
            <a:off x="899591" y="699541"/>
            <a:ext cx="1165073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7" name="对象 6">
            <a:extLst>
              <a:ext uri="{FF2B5EF4-FFF2-40B4-BE49-F238E27FC236}">
                <a16:creationId xmlns:a16="http://schemas.microsoft.com/office/drawing/2014/main" id="{719BEFC4-75CA-4DE3-822D-8ABBFF953ABB}"/>
              </a:ext>
            </a:extLst>
          </p:cNvPr>
          <p:cNvGraphicFramePr>
            <a:graphicFrameLocks noChangeAspect="1"/>
          </p:cNvGraphicFramePr>
          <p:nvPr>
            <p:extLst>
              <p:ext uri="{D42A27DB-BD31-4B8C-83A1-F6EECF244321}">
                <p14:modId xmlns:p14="http://schemas.microsoft.com/office/powerpoint/2010/main" val="1221187089"/>
              </p:ext>
            </p:extLst>
          </p:nvPr>
        </p:nvGraphicFramePr>
        <p:xfrm>
          <a:off x="606008" y="680569"/>
          <a:ext cx="7560840" cy="4314413"/>
        </p:xfrm>
        <a:graphic>
          <a:graphicData uri="http://schemas.openxmlformats.org/presentationml/2006/ole">
            <mc:AlternateContent xmlns:mc="http://schemas.openxmlformats.org/markup-compatibility/2006">
              <mc:Choice xmlns:v="urn:schemas-microsoft-com:vml" Requires="v">
                <p:oleObj spid="_x0000_s113675" name="Visio" r:id="rId4" imgW="7577293" imgH="4324252" progId="Visio.Drawing.15">
                  <p:embed/>
                </p:oleObj>
              </mc:Choice>
              <mc:Fallback>
                <p:oleObj name="Visio" r:id="rId4" imgW="7577293" imgH="4324252"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6008" y="680569"/>
                        <a:ext cx="7560840" cy="4314413"/>
                      </a:xfrm>
                      <a:prstGeom prst="rect">
                        <a:avLst/>
                      </a:prstGeom>
                      <a:noFill/>
                    </p:spPr>
                  </p:pic>
                </p:oleObj>
              </mc:Fallback>
            </mc:AlternateContent>
          </a:graphicData>
        </a:graphic>
      </p:graphicFrame>
    </p:spTree>
    <p:extLst>
      <p:ext uri="{BB962C8B-B14F-4D97-AF65-F5344CB8AC3E}">
        <p14:creationId xmlns:p14="http://schemas.microsoft.com/office/powerpoint/2010/main" val="1565202574"/>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3605952" cy="277143"/>
          </a:xfrm>
        </p:spPr>
        <p:txBody>
          <a:bodyPr/>
          <a:lstStyle/>
          <a:p>
            <a:r>
              <a:rPr lang="en-US" altLang="zh-CN" sz="2400" b="1" dirty="0">
                <a:solidFill>
                  <a:srgbClr val="F87A08"/>
                </a:solidFill>
              </a:rPr>
              <a:t>2</a:t>
            </a:r>
            <a:r>
              <a:rPr lang="en-US" altLang="zh-CN" b="1" dirty="0"/>
              <a:t>-7 </a:t>
            </a:r>
            <a:r>
              <a:rPr lang="zh-CN" altLang="en-US" b="1" dirty="0"/>
              <a:t>软件设计</a:t>
            </a:r>
            <a:r>
              <a:rPr lang="en-US" altLang="zh-CN" b="1" dirty="0"/>
              <a:t>-</a:t>
            </a:r>
            <a:r>
              <a:rPr lang="zh-CN" altLang="en-US" b="1" dirty="0"/>
              <a:t>后台服务软件模块说明</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2" name="Rectangle 2">
            <a:extLst>
              <a:ext uri="{FF2B5EF4-FFF2-40B4-BE49-F238E27FC236}">
                <a16:creationId xmlns:a16="http://schemas.microsoft.com/office/drawing/2014/main" id="{3A0B62B1-1293-4823-BCA7-BF5482837AA2}"/>
              </a:ext>
            </a:extLst>
          </p:cNvPr>
          <p:cNvSpPr>
            <a:spLocks noChangeArrowheads="1"/>
          </p:cNvSpPr>
          <p:nvPr/>
        </p:nvSpPr>
        <p:spPr bwMode="auto">
          <a:xfrm>
            <a:off x="1547664" y="98757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a:extLst>
              <a:ext uri="{FF2B5EF4-FFF2-40B4-BE49-F238E27FC236}">
                <a16:creationId xmlns:a16="http://schemas.microsoft.com/office/drawing/2014/main" id="{EEDE77CD-10C4-4941-927D-0AFA5699FD74}"/>
              </a:ext>
            </a:extLst>
          </p:cNvPr>
          <p:cNvSpPr>
            <a:spLocks noChangeArrowheads="1"/>
          </p:cNvSpPr>
          <p:nvPr/>
        </p:nvSpPr>
        <p:spPr bwMode="auto">
          <a:xfrm>
            <a:off x="755576" y="1059581"/>
            <a:ext cx="1208487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表格 3">
            <a:extLst>
              <a:ext uri="{FF2B5EF4-FFF2-40B4-BE49-F238E27FC236}">
                <a16:creationId xmlns:a16="http://schemas.microsoft.com/office/drawing/2014/main" id="{43EBDEC4-88D4-4E96-A267-2CF4D42EB456}"/>
              </a:ext>
            </a:extLst>
          </p:cNvPr>
          <p:cNvGraphicFramePr>
            <a:graphicFrameLocks noGrp="1"/>
          </p:cNvGraphicFramePr>
          <p:nvPr>
            <p:extLst>
              <p:ext uri="{D42A27DB-BD31-4B8C-83A1-F6EECF244321}">
                <p14:modId xmlns:p14="http://schemas.microsoft.com/office/powerpoint/2010/main" val="3274647354"/>
              </p:ext>
            </p:extLst>
          </p:nvPr>
        </p:nvGraphicFramePr>
        <p:xfrm>
          <a:off x="577930" y="555526"/>
          <a:ext cx="8229601" cy="4497599"/>
        </p:xfrm>
        <a:graphic>
          <a:graphicData uri="http://schemas.openxmlformats.org/drawingml/2006/table">
            <a:tbl>
              <a:tblPr firstRow="1" firstCol="1" bandRow="1">
                <a:tableStyleId>{5C22544A-7EE6-4342-B048-85BDC9FD1C3A}</a:tableStyleId>
              </a:tblPr>
              <a:tblGrid>
                <a:gridCol w="1090465">
                  <a:extLst>
                    <a:ext uri="{9D8B030D-6E8A-4147-A177-3AD203B41FA5}">
                      <a16:colId xmlns:a16="http://schemas.microsoft.com/office/drawing/2014/main" val="3627443277"/>
                    </a:ext>
                  </a:extLst>
                </a:gridCol>
                <a:gridCol w="1656184">
                  <a:extLst>
                    <a:ext uri="{9D8B030D-6E8A-4147-A177-3AD203B41FA5}">
                      <a16:colId xmlns:a16="http://schemas.microsoft.com/office/drawing/2014/main" val="4220005849"/>
                    </a:ext>
                  </a:extLst>
                </a:gridCol>
                <a:gridCol w="5482952">
                  <a:extLst>
                    <a:ext uri="{9D8B030D-6E8A-4147-A177-3AD203B41FA5}">
                      <a16:colId xmlns:a16="http://schemas.microsoft.com/office/drawing/2014/main" val="1194161687"/>
                    </a:ext>
                  </a:extLst>
                </a:gridCol>
              </a:tblGrid>
              <a:tr h="152929">
                <a:tc>
                  <a:txBody>
                    <a:bodyPr/>
                    <a:lstStyle/>
                    <a:p>
                      <a:pPr>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子模块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模块描述</a:t>
                      </a:r>
                    </a:p>
                  </a:txBody>
                  <a:tcPr marL="68527" marR="68527" marT="0" marB="0"/>
                </a:tc>
                <a:extLst>
                  <a:ext uri="{0D108BD9-81ED-4DB2-BD59-A6C34878D82A}">
                    <a16:rowId xmlns:a16="http://schemas.microsoft.com/office/drawing/2014/main" val="1554312510"/>
                  </a:ext>
                </a:extLst>
              </a:tr>
              <a:tr h="1030300">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账户管理模块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接收控制工位软件的登录</a:t>
                      </a:r>
                      <a:r>
                        <a:rPr lang="en-US"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a:t>
                      </a: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登出请求，完成账户登录</a:t>
                      </a:r>
                      <a:r>
                        <a:rPr lang="en-US"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a:t>
                      </a: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登出功能</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接收控制工位软件的新建账户请求，调用总控系统功能完成账户的创建</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接收控制工位软件的删除账户请求，调用总控系统功能完成账户的删除</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接收账控制工位软件的修改账户信息请求，调用总控系统功能完成账户的信息修改</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029745764"/>
                  </a:ext>
                </a:extLst>
              </a:tr>
              <a:tr h="497366">
                <a:tc rowSpan="2">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参数设置模块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数据库参数设置模块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接收控制工位软件的数据库参数设置请求，更新本地数据库配置文件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读取本地数据库配置文件中的数据库参数配置信息，供其他模块使用</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546982462"/>
                  </a:ext>
                </a:extLst>
              </a:tr>
              <a:tr h="497366">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网络参数设置模块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接收控制工位软件的网络参数设置请求，更改数据库中保存的网络参数</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读取数据库中保存的网络参数配置信息，供其他模块使用</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170871657"/>
                  </a:ext>
                </a:extLst>
              </a:tr>
              <a:tr h="230899">
                <a:tc rowSpan="2">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任务管理模块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任务接收转发模块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接收控制工位软件和总控系统的任务下发请求，完成任务的下发</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84386906"/>
                  </a:ext>
                </a:extLst>
              </a:tr>
              <a:tr h="497366">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任务状态修改模块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接收控制工位软件的任务状态修改请求，修改数据库中保存的任务信息，并将任务状态变更发送到控制工位软件和总控系统</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418537057"/>
                  </a:ext>
                </a:extLst>
              </a:tr>
              <a:tr h="260780">
                <a:tc rowSpan="2">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系统状态模块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系统运行状态上报模块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定时将系统运行状态信息发送到控制工位软件</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580380930"/>
                  </a:ext>
                </a:extLst>
              </a:tr>
              <a:tr h="262756">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组件运行状态上报模块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接收来自组件的组件运行状态信息，将组件运行状态信息转发到控制工位软件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755229626"/>
                  </a:ext>
                </a:extLst>
              </a:tr>
              <a:tr h="262756">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远程控制模块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接控制工位软件下发的组件远程控制命令，发送到组件进行执行并返回结果</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1901714138"/>
                  </a:ext>
                </a:extLst>
              </a:tr>
              <a:tr h="262756">
                <a:tc rowSpan="2">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日志存储模块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提供日志记录接口供其他模块调用，记录日志信息</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69428103"/>
                  </a:ext>
                </a:extLst>
              </a:tr>
              <a:tr h="262756">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日志清理模块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定期清理本地磁盘文件中存储的过期日志文件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305953392"/>
                  </a:ext>
                </a:extLst>
              </a:tr>
            </a:tbl>
          </a:graphicData>
        </a:graphic>
      </p:graphicFrame>
    </p:spTree>
    <p:extLst>
      <p:ext uri="{BB962C8B-B14F-4D97-AF65-F5344CB8AC3E}">
        <p14:creationId xmlns:p14="http://schemas.microsoft.com/office/powerpoint/2010/main" val="4089424095"/>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4849762" y="627534"/>
            <a:ext cx="3610670" cy="4708981"/>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接收来自控制工位软件的账户登录请求；</a:t>
            </a:r>
          </a:p>
          <a:p>
            <a:pPr marL="342900" lvl="0" indent="-342900">
              <a:buFont typeface="+mj-lt"/>
              <a:buAutoNum type="arabicPeriod"/>
            </a:pPr>
            <a:r>
              <a:rPr lang="zh-CN" altLang="zh-CN" dirty="0"/>
              <a:t>对用户名和密码做合法性校验，如果校验不通过，终止流程，将参数校验失败信息返回给控制工位软件；</a:t>
            </a:r>
          </a:p>
          <a:p>
            <a:pPr marL="342900" lvl="0" indent="-342900">
              <a:buFont typeface="+mj-lt"/>
              <a:buAutoNum type="arabicPeriod"/>
            </a:pPr>
            <a:r>
              <a:rPr lang="zh-CN" altLang="zh-CN" dirty="0"/>
              <a:t>连接数据库，如果失败，终止流程，将数据库错误信息返回给控制工位软件；</a:t>
            </a:r>
          </a:p>
          <a:p>
            <a:pPr marL="342900" lvl="0" indent="-342900">
              <a:buFont typeface="+mj-lt"/>
              <a:buAutoNum type="arabicPeriod"/>
            </a:pPr>
            <a:r>
              <a:rPr lang="zh-CN" altLang="zh-CN" dirty="0"/>
              <a:t>读取数据库中保存的账户信息，对账户名和密码做验证，如果验证失败，将用户名或密码不正确的错误信息返回给控制工位软件；</a:t>
            </a:r>
          </a:p>
          <a:p>
            <a:pPr marL="342900" lvl="0" indent="-342900">
              <a:buFont typeface="+mj-lt"/>
              <a:buAutoNum type="arabicPeriod"/>
            </a:pPr>
            <a:r>
              <a:rPr lang="zh-CN" altLang="zh-CN" dirty="0"/>
              <a:t>验证成功，将登录成功信息、账户</a:t>
            </a:r>
            <a:r>
              <a:rPr lang="en-US" altLang="zh-CN" dirty="0"/>
              <a:t>ID</a:t>
            </a:r>
            <a:r>
              <a:rPr lang="zh-CN" altLang="zh-CN" dirty="0"/>
              <a:t>和账户权限返回给控制工位软件。</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8" name="对象 7">
            <a:extLst>
              <a:ext uri="{FF2B5EF4-FFF2-40B4-BE49-F238E27FC236}">
                <a16:creationId xmlns:a16="http://schemas.microsoft.com/office/drawing/2014/main" id="{F301C305-DFF5-46A2-847D-8AECEDC1E3F6}"/>
              </a:ext>
            </a:extLst>
          </p:cNvPr>
          <p:cNvGraphicFramePr>
            <a:graphicFrameLocks noChangeAspect="1"/>
          </p:cNvGraphicFramePr>
          <p:nvPr>
            <p:extLst>
              <p:ext uri="{D42A27DB-BD31-4B8C-83A1-F6EECF244321}">
                <p14:modId xmlns:p14="http://schemas.microsoft.com/office/powerpoint/2010/main" val="3162399591"/>
              </p:ext>
            </p:extLst>
          </p:nvPr>
        </p:nvGraphicFramePr>
        <p:xfrm>
          <a:off x="611560" y="483518"/>
          <a:ext cx="4094186" cy="4794778"/>
        </p:xfrm>
        <a:graphic>
          <a:graphicData uri="http://schemas.openxmlformats.org/presentationml/2006/ole">
            <mc:AlternateContent xmlns:mc="http://schemas.openxmlformats.org/markup-compatibility/2006">
              <mc:Choice xmlns:v="urn:schemas-microsoft-com:vml" Requires="v">
                <p:oleObj spid="_x0000_s114698" name="Visio" r:id="rId3" imgW="5705431" imgH="6343473" progId="Visio.Drawing.15">
                  <p:embed/>
                </p:oleObj>
              </mc:Choice>
              <mc:Fallback>
                <p:oleObj name="Visio" r:id="rId3" imgW="5705431" imgH="634347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1560" y="483518"/>
                        <a:ext cx="4094186" cy="4794778"/>
                      </a:xfrm>
                      <a:prstGeom prst="rect">
                        <a:avLst/>
                      </a:prstGeom>
                      <a:noFill/>
                    </p:spPr>
                  </p:pic>
                </p:oleObj>
              </mc:Fallback>
            </mc:AlternateContent>
          </a:graphicData>
        </a:graphic>
      </p:graphicFrame>
    </p:spTree>
    <p:extLst>
      <p:ext uri="{BB962C8B-B14F-4D97-AF65-F5344CB8AC3E}">
        <p14:creationId xmlns:p14="http://schemas.microsoft.com/office/powerpoint/2010/main" val="298387445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接收来控制工位软件的账户登出请求，取出请求中的账户</a:t>
            </a:r>
            <a:r>
              <a:rPr lang="en-US" altLang="zh-CN" dirty="0"/>
              <a:t>ID</a:t>
            </a:r>
            <a:r>
              <a:rPr lang="zh-CN" altLang="zh-CN" dirty="0"/>
              <a:t>；</a:t>
            </a:r>
          </a:p>
          <a:p>
            <a:pPr marL="342900" lvl="0" indent="-342900">
              <a:buFont typeface="+mj-lt"/>
              <a:buAutoNum type="arabicPeriod"/>
            </a:pPr>
            <a:r>
              <a:rPr lang="zh-CN" altLang="zh-CN" dirty="0"/>
              <a:t>判断当前账户是否处于登录状态，如果账户处于非登录状态，终止流程，返回控制工位软件账户登出失败错误信息；</a:t>
            </a:r>
          </a:p>
          <a:p>
            <a:pPr marL="342900" lvl="0" indent="-342900">
              <a:buFont typeface="+mj-lt"/>
              <a:buAutoNum type="arabicPeriod"/>
            </a:pPr>
            <a:r>
              <a:rPr lang="zh-CN" altLang="zh-CN" dirty="0"/>
              <a:t>清除内存中的用户登录状态信息，返回控制工位软件账户登出成功。</a:t>
            </a:r>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9" name="对象 8">
            <a:extLst>
              <a:ext uri="{FF2B5EF4-FFF2-40B4-BE49-F238E27FC236}">
                <a16:creationId xmlns:a16="http://schemas.microsoft.com/office/drawing/2014/main" id="{CAF0B73D-5DFC-4F51-8154-64994C33948E}"/>
              </a:ext>
            </a:extLst>
          </p:cNvPr>
          <p:cNvGraphicFramePr>
            <a:graphicFrameLocks noChangeAspect="1"/>
          </p:cNvGraphicFramePr>
          <p:nvPr>
            <p:extLst>
              <p:ext uri="{D42A27DB-BD31-4B8C-83A1-F6EECF244321}">
                <p14:modId xmlns:p14="http://schemas.microsoft.com/office/powerpoint/2010/main" val="1393338195"/>
              </p:ext>
            </p:extLst>
          </p:nvPr>
        </p:nvGraphicFramePr>
        <p:xfrm>
          <a:off x="179512" y="687058"/>
          <a:ext cx="4572000" cy="3767307"/>
        </p:xfrm>
        <a:graphic>
          <a:graphicData uri="http://schemas.openxmlformats.org/presentationml/2006/ole">
            <mc:AlternateContent xmlns:mc="http://schemas.openxmlformats.org/markup-compatibility/2006">
              <mc:Choice xmlns:v="urn:schemas-microsoft-com:vml" Requires="v">
                <p:oleObj spid="_x0000_s115722" name="Visio" r:id="rId3" imgW="5848439" imgH="4467421" progId="Visio.Drawing.15">
                  <p:embed/>
                </p:oleObj>
              </mc:Choice>
              <mc:Fallback>
                <p:oleObj name="Visio" r:id="rId3" imgW="5848439" imgH="4467421"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687058"/>
                        <a:ext cx="4572000" cy="3767307"/>
                      </a:xfrm>
                      <a:prstGeom prst="rect">
                        <a:avLst/>
                      </a:prstGeom>
                      <a:noFill/>
                    </p:spPr>
                  </p:pic>
                </p:oleObj>
              </mc:Fallback>
            </mc:AlternateContent>
          </a:graphicData>
        </a:graphic>
      </p:graphicFrame>
    </p:spTree>
    <p:extLst>
      <p:ext uri="{BB962C8B-B14F-4D97-AF65-F5344CB8AC3E}">
        <p14:creationId xmlns:p14="http://schemas.microsoft.com/office/powerpoint/2010/main" val="14106119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接收控制工位软件的新建账户请求，提取请求中的用户名、密码、部门、联系方式、权限等信息，并对参数的合法性做检查，如果检查不通过，反馈校验失败信息到控制工位软件，终止流程；</a:t>
            </a:r>
          </a:p>
          <a:p>
            <a:pPr marL="342900" lvl="0" indent="-342900">
              <a:buFont typeface="+mj-lt"/>
              <a:buAutoNum type="arabicPeriod"/>
            </a:pPr>
            <a:r>
              <a:rPr lang="zh-CN" altLang="zh-CN" dirty="0"/>
              <a:t>调用总控系统的创建账户接口进行账户创建，如果创建成功，反馈创建账户成功信息到控制工位软件，否则反馈错误信息到控制工位软件。</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0" name="对象 9">
            <a:extLst>
              <a:ext uri="{FF2B5EF4-FFF2-40B4-BE49-F238E27FC236}">
                <a16:creationId xmlns:a16="http://schemas.microsoft.com/office/drawing/2014/main" id="{6A0A4C2F-0D7E-40CD-8F4D-195A4808A9F3}"/>
              </a:ext>
            </a:extLst>
          </p:cNvPr>
          <p:cNvGraphicFramePr>
            <a:graphicFrameLocks noChangeAspect="1"/>
          </p:cNvGraphicFramePr>
          <p:nvPr>
            <p:extLst>
              <p:ext uri="{D42A27DB-BD31-4B8C-83A1-F6EECF244321}">
                <p14:modId xmlns:p14="http://schemas.microsoft.com/office/powerpoint/2010/main" val="4186507678"/>
              </p:ext>
            </p:extLst>
          </p:nvPr>
        </p:nvGraphicFramePr>
        <p:xfrm>
          <a:off x="319098" y="771550"/>
          <a:ext cx="4684950" cy="3858415"/>
        </p:xfrm>
        <a:graphic>
          <a:graphicData uri="http://schemas.openxmlformats.org/presentationml/2006/ole">
            <mc:AlternateContent xmlns:mc="http://schemas.openxmlformats.org/markup-compatibility/2006">
              <mc:Choice xmlns:v="urn:schemas-microsoft-com:vml" Requires="v">
                <p:oleObj spid="_x0000_s116746" name="Visio" r:id="rId3" imgW="6196123" imgH="5105321" progId="Visio.Drawing.15">
                  <p:embed/>
                </p:oleObj>
              </mc:Choice>
              <mc:Fallback>
                <p:oleObj name="Visio" r:id="rId3" imgW="6196123" imgH="5105321"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9098" y="771550"/>
                        <a:ext cx="4684950" cy="3858415"/>
                      </a:xfrm>
                      <a:prstGeom prst="rect">
                        <a:avLst/>
                      </a:prstGeom>
                      <a:noFill/>
                    </p:spPr>
                  </p:pic>
                </p:oleObj>
              </mc:Fallback>
            </mc:AlternateContent>
          </a:graphicData>
        </a:graphic>
      </p:graphicFrame>
    </p:spTree>
    <p:extLst>
      <p:ext uri="{BB962C8B-B14F-4D97-AF65-F5344CB8AC3E}">
        <p14:creationId xmlns:p14="http://schemas.microsoft.com/office/powerpoint/2010/main" val="1880310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252520" cy="5143500"/>
          </a:xfrm>
          <a:prstGeom prst="rect">
            <a:avLst/>
          </a:prstGeom>
        </p:spPr>
      </p:pic>
      <p:sp>
        <p:nvSpPr>
          <p:cNvPr id="12" name="矩形 5"/>
          <p:cNvSpPr/>
          <p:nvPr/>
        </p:nvSpPr>
        <p:spPr>
          <a:xfrm>
            <a:off x="784" y="2211710"/>
            <a:ext cx="9251736" cy="2931790"/>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9"/>
          <p:cNvSpPr txBox="1"/>
          <p:nvPr/>
        </p:nvSpPr>
        <p:spPr>
          <a:xfrm>
            <a:off x="1331640" y="2931790"/>
            <a:ext cx="6761409" cy="500137"/>
          </a:xfrm>
          <a:prstGeom prst="rect">
            <a:avLst/>
          </a:prstGeom>
          <a:noFill/>
        </p:spPr>
        <p:txBody>
          <a:bodyPr wrap="square" lIns="68580" tIns="34290" rIns="68580" bIns="34290" rtlCol="0">
            <a:spAutoFit/>
          </a:bodyPr>
          <a:lstStyle/>
          <a:p>
            <a:pPr marL="0" lvl="1" algn="ctr"/>
            <a:r>
              <a:rPr lang="zh-CN" altLang="en-US" sz="2800" b="1" spc="300" dirty="0">
                <a:solidFill>
                  <a:schemeClr val="bg1"/>
                </a:solidFill>
                <a:latin typeface="微软雅黑" pitchFamily="34" charset="-122"/>
                <a:ea typeface="微软雅黑" pitchFamily="34" charset="-122"/>
              </a:rPr>
              <a:t>辐射防护数据集成与监控系统设计</a:t>
            </a:r>
          </a:p>
        </p:txBody>
      </p:sp>
      <p:sp>
        <p:nvSpPr>
          <p:cNvPr id="21" name="Freeform 5"/>
          <p:cNvSpPr>
            <a:spLocks/>
          </p:cNvSpPr>
          <p:nvPr/>
        </p:nvSpPr>
        <p:spPr bwMode="auto">
          <a:xfrm>
            <a:off x="3950960" y="1607124"/>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6"/>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8" name="KSO_Shape"/>
          <p:cNvSpPr>
            <a:spLocks noChangeAspect="1"/>
          </p:cNvSpPr>
          <p:nvPr/>
        </p:nvSpPr>
        <p:spPr bwMode="auto">
          <a:xfrm>
            <a:off x="4253880" y="1930393"/>
            <a:ext cx="725605" cy="617971"/>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Tree>
    <p:extLst>
      <p:ext uri="{BB962C8B-B14F-4D97-AF65-F5344CB8AC3E}">
        <p14:creationId xmlns:p14="http://schemas.microsoft.com/office/powerpoint/2010/main" val="365157131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53" presetClass="entr" presetSubtype="528" fill="hold" grpId="0" nodeType="withEffect">
                                  <p:stCondLst>
                                    <p:cond delay="60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anim calcmode="lin" valueType="num">
                                      <p:cBhvr>
                                        <p:cTn id="13" dur="500" fill="hold"/>
                                        <p:tgtEl>
                                          <p:spTgt spid="21"/>
                                        </p:tgtEl>
                                        <p:attrNameLst>
                                          <p:attrName>ppt_x</p:attrName>
                                        </p:attrNameLst>
                                      </p:cBhvr>
                                      <p:tavLst>
                                        <p:tav tm="0">
                                          <p:val>
                                            <p:fltVal val="0.5"/>
                                          </p:val>
                                        </p:tav>
                                        <p:tav tm="100000">
                                          <p:val>
                                            <p:strVal val="#ppt_x"/>
                                          </p:val>
                                        </p:tav>
                                      </p:tavLst>
                                    </p:anim>
                                    <p:anim calcmode="lin" valueType="num">
                                      <p:cBhvr>
                                        <p:cTn id="14" dur="500" fill="hold"/>
                                        <p:tgtEl>
                                          <p:spTgt spid="21"/>
                                        </p:tgtEl>
                                        <p:attrNameLst>
                                          <p:attrName>ppt_y</p:attrName>
                                        </p:attrNameLst>
                                      </p:cBhvr>
                                      <p:tavLst>
                                        <p:tav tm="0">
                                          <p:val>
                                            <p:fltVal val="0.5"/>
                                          </p:val>
                                        </p:tav>
                                        <p:tav tm="100000">
                                          <p:val>
                                            <p:strVal val="#ppt_y"/>
                                          </p:val>
                                        </p:tav>
                                      </p:tavLst>
                                    </p:anim>
                                  </p:childTnLst>
                                </p:cTn>
                              </p:par>
                              <p:par>
                                <p:cTn id="15" presetID="53" presetClass="entr" presetSubtype="528" fill="hold" grpId="0" nodeType="withEffect">
                                  <p:stCondLst>
                                    <p:cond delay="600"/>
                                  </p:stCondLst>
                                  <p:childTnLst>
                                    <p:set>
                                      <p:cBhvr>
                                        <p:cTn id="16" dur="1" fill="hold">
                                          <p:stCondLst>
                                            <p:cond delay="0"/>
                                          </p:stCondLst>
                                        </p:cTn>
                                        <p:tgtEl>
                                          <p:spTgt spid="28"/>
                                        </p:tgtEl>
                                        <p:attrNameLst>
                                          <p:attrName>style.visibility</p:attrName>
                                        </p:attrNameLst>
                                      </p:cBhvr>
                                      <p:to>
                                        <p:strVal val="visible"/>
                                      </p:to>
                                    </p:set>
                                    <p:anim calcmode="lin" valueType="num">
                                      <p:cBhvr>
                                        <p:cTn id="17" dur="500" fill="hold"/>
                                        <p:tgtEl>
                                          <p:spTgt spid="28"/>
                                        </p:tgtEl>
                                        <p:attrNameLst>
                                          <p:attrName>ppt_w</p:attrName>
                                        </p:attrNameLst>
                                      </p:cBhvr>
                                      <p:tavLst>
                                        <p:tav tm="0">
                                          <p:val>
                                            <p:fltVal val="0"/>
                                          </p:val>
                                        </p:tav>
                                        <p:tav tm="100000">
                                          <p:val>
                                            <p:strVal val="#ppt_w"/>
                                          </p:val>
                                        </p:tav>
                                      </p:tavLst>
                                    </p:anim>
                                    <p:anim calcmode="lin" valueType="num">
                                      <p:cBhvr>
                                        <p:cTn id="18" dur="500" fill="hold"/>
                                        <p:tgtEl>
                                          <p:spTgt spid="28"/>
                                        </p:tgtEl>
                                        <p:attrNameLst>
                                          <p:attrName>ppt_h</p:attrName>
                                        </p:attrNameLst>
                                      </p:cBhvr>
                                      <p:tavLst>
                                        <p:tav tm="0">
                                          <p:val>
                                            <p:fltVal val="0"/>
                                          </p:val>
                                        </p:tav>
                                        <p:tav tm="100000">
                                          <p:val>
                                            <p:strVal val="#ppt_h"/>
                                          </p:val>
                                        </p:tav>
                                      </p:tavLst>
                                    </p:anim>
                                    <p:animEffect transition="in" filter="fade">
                                      <p:cBhvr>
                                        <p:cTn id="19" dur="500"/>
                                        <p:tgtEl>
                                          <p:spTgt spid="28"/>
                                        </p:tgtEl>
                                      </p:cBhvr>
                                    </p:animEffect>
                                    <p:anim calcmode="lin" valueType="num">
                                      <p:cBhvr>
                                        <p:cTn id="20" dur="500" fill="hold"/>
                                        <p:tgtEl>
                                          <p:spTgt spid="28"/>
                                        </p:tgtEl>
                                        <p:attrNameLst>
                                          <p:attrName>ppt_x</p:attrName>
                                        </p:attrNameLst>
                                      </p:cBhvr>
                                      <p:tavLst>
                                        <p:tav tm="0">
                                          <p:val>
                                            <p:fltVal val="0.5"/>
                                          </p:val>
                                        </p:tav>
                                        <p:tav tm="100000">
                                          <p:val>
                                            <p:strVal val="#ppt_x"/>
                                          </p:val>
                                        </p:tav>
                                      </p:tavLst>
                                    </p:anim>
                                    <p:anim calcmode="lin" valueType="num">
                                      <p:cBhvr>
                                        <p:cTn id="21" dur="500" fill="hold"/>
                                        <p:tgtEl>
                                          <p:spTgt spid="28"/>
                                        </p:tgtEl>
                                        <p:attrNameLst>
                                          <p:attrName>ppt_y</p:attrName>
                                        </p:attrNameLst>
                                      </p:cBhvr>
                                      <p:tavLst>
                                        <p:tav tm="0">
                                          <p:val>
                                            <p:fltVal val="0.5"/>
                                          </p:val>
                                        </p:tav>
                                        <p:tav tm="100000">
                                          <p:val>
                                            <p:strVal val="#ppt_y"/>
                                          </p:val>
                                        </p:tav>
                                      </p:tavLst>
                                    </p:anim>
                                  </p:childTnLst>
                                </p:cTn>
                              </p:par>
                            </p:childTnLst>
                          </p:cTn>
                        </p:par>
                        <p:par>
                          <p:cTn id="22" fill="hold">
                            <p:stCondLst>
                              <p:cond delay="1100"/>
                            </p:stCondLst>
                            <p:childTnLst>
                              <p:par>
                                <p:cTn id="23" presetID="16" presetClass="entr" presetSubtype="21"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barn(inVertical)">
                                      <p:cBhvr>
                                        <p:cTn id="2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1" grpId="0"/>
      <p:bldP spid="21" grpId="0" animBg="1"/>
      <p:bldP spid="2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接收控制工位软件的账户删除请求，提取账户</a:t>
            </a:r>
            <a:r>
              <a:rPr lang="en-US" altLang="zh-CN" dirty="0"/>
              <a:t>ID</a:t>
            </a:r>
            <a:r>
              <a:rPr lang="zh-CN" altLang="zh-CN" dirty="0"/>
              <a:t>；</a:t>
            </a:r>
          </a:p>
          <a:p>
            <a:pPr marL="342900" lvl="0" indent="-342900">
              <a:buFont typeface="+mj-lt"/>
              <a:buAutoNum type="arabicPeriod"/>
            </a:pPr>
            <a:r>
              <a:rPr lang="zh-CN" altLang="zh-CN" dirty="0"/>
              <a:t>调用总控系统的删除账户接口进行账户删除；</a:t>
            </a:r>
          </a:p>
          <a:p>
            <a:pPr marL="342900" lvl="0" indent="-342900">
              <a:buFont typeface="+mj-lt"/>
              <a:buAutoNum type="arabicPeriod"/>
            </a:pPr>
            <a:r>
              <a:rPr lang="zh-CN" altLang="zh-CN" dirty="0"/>
              <a:t>如果删除成功，反馈删除账户成功信息到控制工位软件，否则反馈错误信息到控制工位软件。</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1" name="对象 10">
            <a:extLst>
              <a:ext uri="{FF2B5EF4-FFF2-40B4-BE49-F238E27FC236}">
                <a16:creationId xmlns:a16="http://schemas.microsoft.com/office/drawing/2014/main" id="{9B33F3A7-21BB-40B8-8F09-42DCA8E406CA}"/>
              </a:ext>
            </a:extLst>
          </p:cNvPr>
          <p:cNvGraphicFramePr>
            <a:graphicFrameLocks noChangeAspect="1"/>
          </p:cNvGraphicFramePr>
          <p:nvPr>
            <p:extLst>
              <p:ext uri="{D42A27DB-BD31-4B8C-83A1-F6EECF244321}">
                <p14:modId xmlns:p14="http://schemas.microsoft.com/office/powerpoint/2010/main" val="2664240388"/>
              </p:ext>
            </p:extLst>
          </p:nvPr>
        </p:nvGraphicFramePr>
        <p:xfrm>
          <a:off x="251520" y="854448"/>
          <a:ext cx="4700588" cy="3776663"/>
        </p:xfrm>
        <a:graphic>
          <a:graphicData uri="http://schemas.openxmlformats.org/presentationml/2006/ole">
            <mc:AlternateContent xmlns:mc="http://schemas.openxmlformats.org/markup-compatibility/2006">
              <mc:Choice xmlns:v="urn:schemas-microsoft-com:vml" Requires="v">
                <p:oleObj spid="_x0000_s117770" name="Visio" r:id="rId3" imgW="4700654" imgH="3776496" progId="Visio.Drawing.15">
                  <p:embed/>
                </p:oleObj>
              </mc:Choice>
              <mc:Fallback>
                <p:oleObj name="Visio" r:id="rId3" imgW="4700654" imgH="37764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520" y="854448"/>
                        <a:ext cx="4700588" cy="37766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40821767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账户管理模块流程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接收控制工位软件的修改账户信息请求，解析请求参数；</a:t>
            </a:r>
          </a:p>
          <a:p>
            <a:pPr marL="342900" lvl="0" indent="-342900">
              <a:buFont typeface="+mj-lt"/>
              <a:buAutoNum type="arabicPeriod"/>
            </a:pPr>
            <a:r>
              <a:rPr lang="zh-CN" altLang="zh-CN" dirty="0"/>
              <a:t>对请求参数中的密码、权限、部门、联系方式等参数做有效性校验，如果校验失败，反馈校验失败信息到控制工位软件，终止流程；</a:t>
            </a:r>
          </a:p>
          <a:p>
            <a:pPr marL="342900" lvl="0" indent="-342900">
              <a:buFont typeface="+mj-lt"/>
              <a:buAutoNum type="arabicPeriod"/>
            </a:pPr>
            <a:r>
              <a:rPr lang="zh-CN" altLang="zh-CN" dirty="0"/>
              <a:t>调用总控系统的删除账户接口进行账户信息修改，根据调用的结果反馈成功或失败信息到控制工位软件。</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18786" name="Picture 2">
            <a:extLst>
              <a:ext uri="{FF2B5EF4-FFF2-40B4-BE49-F238E27FC236}">
                <a16:creationId xmlns:a16="http://schemas.microsoft.com/office/drawing/2014/main" id="{79EAC7B7-9EFE-4DAB-BD5F-3A7F1DCFFC6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7675" y="699542"/>
            <a:ext cx="4464495" cy="4019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36903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p:txBody>
          <a:bodyPr/>
          <a:lstStyle/>
          <a:p>
            <a:r>
              <a:rPr lang="en-US" altLang="zh-CN" sz="2400" b="1" dirty="0">
                <a:solidFill>
                  <a:srgbClr val="F87A08"/>
                </a:solidFill>
              </a:rPr>
              <a:t>2</a:t>
            </a:r>
            <a:r>
              <a:rPr lang="en-US" altLang="zh-CN" b="1" dirty="0"/>
              <a:t>-8 </a:t>
            </a:r>
            <a:r>
              <a:rPr lang="zh-CN" altLang="en-US" b="1" dirty="0"/>
              <a:t>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2769989"/>
          </a:xfrm>
          <a:prstGeom prst="rect">
            <a:avLst/>
          </a:prstGeom>
          <a:noFill/>
        </p:spPr>
        <p:txBody>
          <a:bodyPr wrap="square" lIns="0" tIns="0" rIns="0" bIns="0" rtlCol="0">
            <a:spAutoFit/>
          </a:bodyPr>
          <a:lstStyle/>
          <a:p>
            <a:pPr marL="342900" lvl="0" indent="-342900">
              <a:buFont typeface="+mj-lt"/>
              <a:buAutoNum type="arabicPeriod"/>
            </a:pPr>
            <a:r>
              <a:rPr lang="zh-CN" altLang="zh-CN" dirty="0"/>
              <a:t>控制工位软件调用参数设置模块的参数设置接口，下发数据库配置参数、网络配置参数；</a:t>
            </a:r>
          </a:p>
          <a:p>
            <a:pPr marL="342900" lvl="0" indent="-342900">
              <a:buFont typeface="+mj-lt"/>
              <a:buAutoNum type="arabicPeriod"/>
            </a:pPr>
            <a:r>
              <a:rPr lang="zh-CN" altLang="zh-CN" dirty="0"/>
              <a:t>参数设置模块调用数据库参数设置模块，网络参数设置模块接口，进行参数的设置；</a:t>
            </a:r>
          </a:p>
          <a:p>
            <a:pPr marL="342900" lvl="0" indent="-342900">
              <a:buFont typeface="+mj-lt"/>
              <a:buAutoNum type="arabicPeriod"/>
            </a:pPr>
            <a:r>
              <a:rPr lang="zh-CN" altLang="zh-CN" dirty="0"/>
              <a:t>根据各个子模块参数设置接口的返回值，返回设置成功或者失败的消息给控制工位软件。</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1" name="对象 10">
            <a:extLst>
              <a:ext uri="{FF2B5EF4-FFF2-40B4-BE49-F238E27FC236}">
                <a16:creationId xmlns:a16="http://schemas.microsoft.com/office/drawing/2014/main" id="{D45812CB-B2C9-4F42-B690-AF6E78088668}"/>
              </a:ext>
            </a:extLst>
          </p:cNvPr>
          <p:cNvGraphicFramePr>
            <a:graphicFrameLocks noChangeAspect="1"/>
          </p:cNvGraphicFramePr>
          <p:nvPr>
            <p:extLst>
              <p:ext uri="{D42A27DB-BD31-4B8C-83A1-F6EECF244321}">
                <p14:modId xmlns:p14="http://schemas.microsoft.com/office/powerpoint/2010/main" val="3534314122"/>
              </p:ext>
            </p:extLst>
          </p:nvPr>
        </p:nvGraphicFramePr>
        <p:xfrm>
          <a:off x="341464" y="621027"/>
          <a:ext cx="4396918" cy="3990975"/>
        </p:xfrm>
        <a:graphic>
          <a:graphicData uri="http://schemas.openxmlformats.org/presentationml/2006/ole">
            <mc:AlternateContent xmlns:mc="http://schemas.openxmlformats.org/markup-compatibility/2006">
              <mc:Choice xmlns:v="urn:schemas-microsoft-com:vml" Requires="v">
                <p:oleObj spid="_x0000_s119818" name="Visio" r:id="rId3" imgW="8453415" imgH="5686484" progId="Visio.Drawing.15">
                  <p:embed/>
                </p:oleObj>
              </mc:Choice>
              <mc:Fallback>
                <p:oleObj name="Visio" r:id="rId3" imgW="8453415" imgH="568648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464" y="621027"/>
                        <a:ext cx="4396918" cy="3990975"/>
                      </a:xfrm>
                      <a:prstGeom prst="rect">
                        <a:avLst/>
                      </a:prstGeom>
                      <a:noFill/>
                    </p:spPr>
                  </p:pic>
                </p:oleObj>
              </mc:Fallback>
            </mc:AlternateContent>
          </a:graphicData>
        </a:graphic>
      </p:graphicFrame>
    </p:spTree>
    <p:extLst>
      <p:ext uri="{BB962C8B-B14F-4D97-AF65-F5344CB8AC3E}">
        <p14:creationId xmlns:p14="http://schemas.microsoft.com/office/powerpoint/2010/main" val="316405202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数据库参数设置模块流程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046988"/>
          </a:xfrm>
          <a:prstGeom prst="rect">
            <a:avLst/>
          </a:prstGeom>
          <a:noFill/>
        </p:spPr>
        <p:txBody>
          <a:bodyPr wrap="square" lIns="0" tIns="0" rIns="0" bIns="0" rtlCol="0">
            <a:spAutoFit/>
          </a:bodyPr>
          <a:lstStyle/>
          <a:p>
            <a:pPr marL="342900" lvl="0" indent="-342900">
              <a:buFont typeface="+mj-lt"/>
              <a:buAutoNum type="arabicPeriod"/>
            </a:pPr>
            <a:r>
              <a:rPr lang="zh-CN" altLang="zh-CN" dirty="0"/>
              <a:t>数据库参数设置模块打开数据库配置文件，如果打开失败，终止流程，返回加载数据库配置文件失败错误信息；</a:t>
            </a:r>
          </a:p>
          <a:p>
            <a:pPr marL="342900" lvl="0" indent="-342900">
              <a:buFont typeface="+mj-lt"/>
              <a:buAutoNum type="arabicPeriod"/>
            </a:pPr>
            <a:r>
              <a:rPr lang="zh-CN" altLang="zh-CN" dirty="0"/>
              <a:t>读取数据库配置文件中的数据库配置项，如果读取失败，终止流程，返回读取配置失败错误信息；</a:t>
            </a:r>
          </a:p>
          <a:p>
            <a:pPr marL="342900" lvl="0" indent="-342900">
              <a:buFont typeface="+mj-lt"/>
              <a:buAutoNum type="arabicPeriod"/>
            </a:pPr>
            <a:r>
              <a:rPr lang="zh-CN" altLang="zh-CN" dirty="0"/>
              <a:t>将数据库配置参数信息保存在内存中，返回成功。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3" name="对象 12">
            <a:extLst>
              <a:ext uri="{FF2B5EF4-FFF2-40B4-BE49-F238E27FC236}">
                <a16:creationId xmlns:a16="http://schemas.microsoft.com/office/drawing/2014/main" id="{C5CC87A3-63D1-41D9-8F02-A20ED057966D}"/>
              </a:ext>
            </a:extLst>
          </p:cNvPr>
          <p:cNvGraphicFramePr>
            <a:graphicFrameLocks noChangeAspect="1"/>
          </p:cNvGraphicFramePr>
          <p:nvPr>
            <p:extLst>
              <p:ext uri="{D42A27DB-BD31-4B8C-83A1-F6EECF244321}">
                <p14:modId xmlns:p14="http://schemas.microsoft.com/office/powerpoint/2010/main" val="3482184687"/>
              </p:ext>
            </p:extLst>
          </p:nvPr>
        </p:nvGraphicFramePr>
        <p:xfrm>
          <a:off x="467545" y="598782"/>
          <a:ext cx="3888432" cy="4686300"/>
        </p:xfrm>
        <a:graphic>
          <a:graphicData uri="http://schemas.openxmlformats.org/presentationml/2006/ole">
            <mc:AlternateContent xmlns:mc="http://schemas.openxmlformats.org/markup-compatibility/2006">
              <mc:Choice xmlns:v="urn:schemas-microsoft-com:vml" Requires="v">
                <p:oleObj spid="_x0000_s120842" name="Visio" r:id="rId3" imgW="4671946" imgH="4686418" progId="Visio.Drawing.15">
                  <p:embed/>
                </p:oleObj>
              </mc:Choice>
              <mc:Fallback>
                <p:oleObj name="Visio" r:id="rId3" imgW="4671946" imgH="46864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545" y="598782"/>
                        <a:ext cx="3888432" cy="4686300"/>
                      </a:xfrm>
                      <a:prstGeom prst="rect">
                        <a:avLst/>
                      </a:prstGeom>
                      <a:noFill/>
                    </p:spPr>
                  </p:pic>
                </p:oleObj>
              </mc:Fallback>
            </mc:AlternateContent>
          </a:graphicData>
        </a:graphic>
      </p:graphicFrame>
    </p:spTree>
    <p:extLst>
      <p:ext uri="{BB962C8B-B14F-4D97-AF65-F5344CB8AC3E}">
        <p14:creationId xmlns:p14="http://schemas.microsoft.com/office/powerpoint/2010/main" val="394116202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数据库参数设置模块流程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对输入的数据库参数做校验，如果校验失败，终止流程，返回参数校验失败信息；</a:t>
            </a:r>
          </a:p>
          <a:p>
            <a:pPr marL="342900" lvl="0" indent="-342900">
              <a:buFont typeface="+mj-lt"/>
              <a:buAutoNum type="arabicPeriod"/>
            </a:pPr>
            <a:r>
              <a:rPr lang="zh-CN" altLang="zh-CN" dirty="0"/>
              <a:t>数据库参数设置模块打开数据库配置文件，如果打开失败，终止流程，返回打开数据库配置文件失败错误信息；</a:t>
            </a:r>
          </a:p>
          <a:p>
            <a:pPr marL="342900" lvl="0" indent="-342900">
              <a:buFont typeface="+mj-lt"/>
              <a:buAutoNum type="arabicPeriod"/>
            </a:pPr>
            <a:r>
              <a:rPr lang="zh-CN" altLang="zh-CN" dirty="0"/>
              <a:t>将数据库配置项信息写入数据库配置文件中，如果写入失败，终止流程，返回保存失败错误信息；</a:t>
            </a:r>
          </a:p>
          <a:p>
            <a:pPr marL="342900" lvl="0" indent="-342900">
              <a:buFont typeface="+mj-lt"/>
              <a:buAutoNum type="arabicPeriod"/>
            </a:pPr>
            <a:r>
              <a:rPr lang="zh-CN" altLang="zh-CN" dirty="0"/>
              <a:t>返回保存成功信息。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4" name="对象 13">
            <a:extLst>
              <a:ext uri="{FF2B5EF4-FFF2-40B4-BE49-F238E27FC236}">
                <a16:creationId xmlns:a16="http://schemas.microsoft.com/office/drawing/2014/main" id="{EC5B54FF-50AB-4EF2-848E-49DD5AFE1E42}"/>
              </a:ext>
            </a:extLst>
          </p:cNvPr>
          <p:cNvGraphicFramePr>
            <a:graphicFrameLocks noChangeAspect="1"/>
          </p:cNvGraphicFramePr>
          <p:nvPr>
            <p:extLst>
              <p:ext uri="{D42A27DB-BD31-4B8C-83A1-F6EECF244321}">
                <p14:modId xmlns:p14="http://schemas.microsoft.com/office/powerpoint/2010/main" val="403109514"/>
              </p:ext>
            </p:extLst>
          </p:nvPr>
        </p:nvGraphicFramePr>
        <p:xfrm>
          <a:off x="425820" y="771550"/>
          <a:ext cx="4370840" cy="4296956"/>
        </p:xfrm>
        <a:graphic>
          <a:graphicData uri="http://schemas.openxmlformats.org/presentationml/2006/ole">
            <mc:AlternateContent xmlns:mc="http://schemas.openxmlformats.org/markup-compatibility/2006">
              <mc:Choice xmlns:v="urn:schemas-microsoft-com:vml" Requires="v">
                <p:oleObj spid="_x0000_s121866" name="Visio" r:id="rId3" imgW="5352961" imgH="5262808" progId="Visio.Drawing.15">
                  <p:embed/>
                </p:oleObj>
              </mc:Choice>
              <mc:Fallback>
                <p:oleObj name="Visio" r:id="rId3" imgW="5352961" imgH="526280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5820" y="771550"/>
                        <a:ext cx="4370840" cy="4296956"/>
                      </a:xfrm>
                      <a:prstGeom prst="rect">
                        <a:avLst/>
                      </a:prstGeom>
                      <a:noFill/>
                    </p:spPr>
                  </p:pic>
                </p:oleObj>
              </mc:Fallback>
            </mc:AlternateContent>
          </a:graphicData>
        </a:graphic>
      </p:graphicFrame>
    </p:spTree>
    <p:extLst>
      <p:ext uri="{BB962C8B-B14F-4D97-AF65-F5344CB8AC3E}">
        <p14:creationId xmlns:p14="http://schemas.microsoft.com/office/powerpoint/2010/main" val="167481737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网络参数设置模块流程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网络参数设置模块连接数据库，如果连接失败，终止流程，返回连接数据库失败错误信息；</a:t>
            </a:r>
          </a:p>
          <a:p>
            <a:pPr marL="342900" lvl="0" indent="-342900">
              <a:buFont typeface="+mj-lt"/>
              <a:buAutoNum type="arabicPeriod"/>
            </a:pPr>
            <a:r>
              <a:rPr lang="zh-CN" altLang="zh-CN" dirty="0"/>
              <a:t>读取数据库中的网络参数配置项，如果读取失败，终止流程，返回读取配置失败错误信息；</a:t>
            </a:r>
          </a:p>
          <a:p>
            <a:pPr marL="342900" lvl="0" indent="-342900">
              <a:buFont typeface="+mj-lt"/>
              <a:buAutoNum type="arabicPeriod"/>
            </a:pPr>
            <a:r>
              <a:rPr lang="zh-CN" altLang="zh-CN" dirty="0"/>
              <a:t>将网络配置参数信息保存在内存中，返回成功。</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5" name="对象 14">
            <a:extLst>
              <a:ext uri="{FF2B5EF4-FFF2-40B4-BE49-F238E27FC236}">
                <a16:creationId xmlns:a16="http://schemas.microsoft.com/office/drawing/2014/main" id="{5860D3AA-A529-4770-A783-A21DE94C0011}"/>
              </a:ext>
            </a:extLst>
          </p:cNvPr>
          <p:cNvGraphicFramePr>
            <a:graphicFrameLocks noChangeAspect="1"/>
          </p:cNvGraphicFramePr>
          <p:nvPr>
            <p:extLst>
              <p:ext uri="{D42A27DB-BD31-4B8C-83A1-F6EECF244321}">
                <p14:modId xmlns:p14="http://schemas.microsoft.com/office/powerpoint/2010/main" val="2160077407"/>
              </p:ext>
            </p:extLst>
          </p:nvPr>
        </p:nvGraphicFramePr>
        <p:xfrm>
          <a:off x="467545" y="576857"/>
          <a:ext cx="4104456" cy="4686300"/>
        </p:xfrm>
        <a:graphic>
          <a:graphicData uri="http://schemas.openxmlformats.org/presentationml/2006/ole">
            <mc:AlternateContent xmlns:mc="http://schemas.openxmlformats.org/markup-compatibility/2006">
              <mc:Choice xmlns:v="urn:schemas-microsoft-com:vml" Requires="v">
                <p:oleObj spid="_x0000_s122890" name="Visio" r:id="rId3" imgW="4671946" imgH="4686418" progId="Visio.Drawing.15">
                  <p:embed/>
                </p:oleObj>
              </mc:Choice>
              <mc:Fallback>
                <p:oleObj name="Visio" r:id="rId3" imgW="4671946" imgH="468641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545" y="576857"/>
                        <a:ext cx="4104456" cy="4686300"/>
                      </a:xfrm>
                      <a:prstGeom prst="rect">
                        <a:avLst/>
                      </a:prstGeom>
                      <a:noFill/>
                    </p:spPr>
                  </p:pic>
                </p:oleObj>
              </mc:Fallback>
            </mc:AlternateContent>
          </a:graphicData>
        </a:graphic>
      </p:graphicFrame>
    </p:spTree>
    <p:extLst>
      <p:ext uri="{BB962C8B-B14F-4D97-AF65-F5344CB8AC3E}">
        <p14:creationId xmlns:p14="http://schemas.microsoft.com/office/powerpoint/2010/main" val="332652669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网络参数设置模块流程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网络参数设置模块对输入参数进行校验，如果校验失败，终止流程，返回校验失败错误信息；</a:t>
            </a:r>
          </a:p>
          <a:p>
            <a:pPr marL="342900" lvl="0" indent="-342900">
              <a:buFont typeface="+mj-lt"/>
              <a:buAutoNum type="arabicPeriod"/>
            </a:pPr>
            <a:r>
              <a:rPr lang="zh-CN" altLang="zh-CN" dirty="0"/>
              <a:t>将网络参数配置信息写入数据库中，如果写入失败，终止流程，返回保存失败错误信息；</a:t>
            </a:r>
          </a:p>
          <a:p>
            <a:pPr marL="342900" lvl="0" indent="-342900">
              <a:buFont typeface="+mj-lt"/>
              <a:buAutoNum type="arabicPeriod"/>
            </a:pPr>
            <a:r>
              <a:rPr lang="zh-CN" altLang="zh-CN" dirty="0"/>
              <a:t>返回保存成功信息。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6" name="对象 15">
            <a:extLst>
              <a:ext uri="{FF2B5EF4-FFF2-40B4-BE49-F238E27FC236}">
                <a16:creationId xmlns:a16="http://schemas.microsoft.com/office/drawing/2014/main" id="{75B3D01B-2E60-4146-8B54-DA8273661841}"/>
              </a:ext>
            </a:extLst>
          </p:cNvPr>
          <p:cNvGraphicFramePr>
            <a:graphicFrameLocks noChangeAspect="1"/>
          </p:cNvGraphicFramePr>
          <p:nvPr>
            <p:extLst>
              <p:ext uri="{D42A27DB-BD31-4B8C-83A1-F6EECF244321}">
                <p14:modId xmlns:p14="http://schemas.microsoft.com/office/powerpoint/2010/main" val="376859690"/>
              </p:ext>
            </p:extLst>
          </p:nvPr>
        </p:nvGraphicFramePr>
        <p:xfrm>
          <a:off x="413547" y="778670"/>
          <a:ext cx="4374478" cy="3786188"/>
        </p:xfrm>
        <a:graphic>
          <a:graphicData uri="http://schemas.openxmlformats.org/presentationml/2006/ole">
            <mc:AlternateContent xmlns:mc="http://schemas.openxmlformats.org/markup-compatibility/2006">
              <mc:Choice xmlns:v="urn:schemas-microsoft-com:vml" Requires="v">
                <p:oleObj spid="_x0000_s123914" name="Visio" r:id="rId3" imgW="4671946" imgH="3786040" progId="Visio.Drawing.15">
                  <p:embed/>
                </p:oleObj>
              </mc:Choice>
              <mc:Fallback>
                <p:oleObj name="Visio" r:id="rId3" imgW="4671946" imgH="378604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3547" y="778670"/>
                        <a:ext cx="4374478" cy="3786188"/>
                      </a:xfrm>
                      <a:prstGeom prst="rect">
                        <a:avLst/>
                      </a:prstGeom>
                      <a:noFill/>
                    </p:spPr>
                  </p:pic>
                </p:oleObj>
              </mc:Fallback>
            </mc:AlternateContent>
          </a:graphicData>
        </a:graphic>
      </p:graphicFrame>
    </p:spTree>
    <p:extLst>
      <p:ext uri="{BB962C8B-B14F-4D97-AF65-F5344CB8AC3E}">
        <p14:creationId xmlns:p14="http://schemas.microsoft.com/office/powerpoint/2010/main" val="81520910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任务管理模块流程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08B9DC23-50AB-4115-9BF1-163BFBBFDB6F}"/>
              </a:ext>
            </a:extLst>
          </p:cNvPr>
          <p:cNvSpPr>
            <a:spLocks noChangeArrowheads="1"/>
          </p:cNvSpPr>
          <p:nvPr/>
        </p:nvSpPr>
        <p:spPr bwMode="auto">
          <a:xfrm>
            <a:off x="339168" y="1275079"/>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4E2D3FC1-B56C-4C0A-9024-76A3FB7EB2DA}"/>
              </a:ext>
            </a:extLst>
          </p:cNvPr>
          <p:cNvGraphicFramePr>
            <a:graphicFrameLocks noChangeAspect="1"/>
          </p:cNvGraphicFramePr>
          <p:nvPr>
            <p:extLst>
              <p:ext uri="{D42A27DB-BD31-4B8C-83A1-F6EECF244321}">
                <p14:modId xmlns:p14="http://schemas.microsoft.com/office/powerpoint/2010/main" val="1841975124"/>
              </p:ext>
            </p:extLst>
          </p:nvPr>
        </p:nvGraphicFramePr>
        <p:xfrm>
          <a:off x="1244816" y="1347614"/>
          <a:ext cx="2490788" cy="2228850"/>
        </p:xfrm>
        <a:graphic>
          <a:graphicData uri="http://schemas.openxmlformats.org/presentationml/2006/ole">
            <mc:AlternateContent xmlns:mc="http://schemas.openxmlformats.org/markup-compatibility/2006">
              <mc:Choice xmlns:v="urn:schemas-microsoft-com:vml" Requires="v">
                <p:oleObj spid="_x0000_s124947" name="Visio" r:id="rId3" imgW="2490677" imgH="2228673" progId="Visio.Drawing.15">
                  <p:embed/>
                </p:oleObj>
              </mc:Choice>
              <mc:Fallback>
                <p:oleObj name="Visio" r:id="rId3" imgW="2490677" imgH="222867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44816" y="1347614"/>
                        <a:ext cx="2490788" cy="2228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8" name="Rectangle 4">
            <a:extLst>
              <a:ext uri="{FF2B5EF4-FFF2-40B4-BE49-F238E27FC236}">
                <a16:creationId xmlns:a16="http://schemas.microsoft.com/office/drawing/2014/main" id="{39399DFC-0123-4A30-BE01-D29390A09A6C}"/>
              </a:ext>
            </a:extLst>
          </p:cNvPr>
          <p:cNvSpPr>
            <a:spLocks noChangeArrowheads="1"/>
          </p:cNvSpPr>
          <p:nvPr/>
        </p:nvSpPr>
        <p:spPr bwMode="auto">
          <a:xfrm>
            <a:off x="4603657" y="134761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9" name="对象 18">
            <a:extLst>
              <a:ext uri="{FF2B5EF4-FFF2-40B4-BE49-F238E27FC236}">
                <a16:creationId xmlns:a16="http://schemas.microsoft.com/office/drawing/2014/main" id="{D5EDF56D-71F2-4C0E-9A96-D062A19271F2}"/>
              </a:ext>
            </a:extLst>
          </p:cNvPr>
          <p:cNvGraphicFramePr>
            <a:graphicFrameLocks noChangeAspect="1"/>
          </p:cNvGraphicFramePr>
          <p:nvPr>
            <p:extLst>
              <p:ext uri="{D42A27DB-BD31-4B8C-83A1-F6EECF244321}">
                <p14:modId xmlns:p14="http://schemas.microsoft.com/office/powerpoint/2010/main" val="554101750"/>
              </p:ext>
            </p:extLst>
          </p:nvPr>
        </p:nvGraphicFramePr>
        <p:xfrm>
          <a:off x="4788024" y="1354734"/>
          <a:ext cx="2490788" cy="2228850"/>
        </p:xfrm>
        <a:graphic>
          <a:graphicData uri="http://schemas.openxmlformats.org/presentationml/2006/ole">
            <mc:AlternateContent xmlns:mc="http://schemas.openxmlformats.org/markup-compatibility/2006">
              <mc:Choice xmlns:v="urn:schemas-microsoft-com:vml" Requires="v">
                <p:oleObj spid="_x0000_s124948" name="Visio" r:id="rId5" imgW="2490677" imgH="2228673" progId="Visio.Drawing.15">
                  <p:embed/>
                </p:oleObj>
              </mc:Choice>
              <mc:Fallback>
                <p:oleObj name="Visio" r:id="rId5" imgW="2490677" imgH="2228673" progId="Visio.Drawing.15">
                  <p:embed/>
                  <p:pic>
                    <p:nvPicPr>
                      <p:cNvPr id="0" name="Object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88024" y="1354734"/>
                        <a:ext cx="2490788" cy="2228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0" name="文本框 19">
            <a:extLst>
              <a:ext uri="{FF2B5EF4-FFF2-40B4-BE49-F238E27FC236}">
                <a16:creationId xmlns:a16="http://schemas.microsoft.com/office/drawing/2014/main" id="{77379034-BB3A-4DFD-9C8C-F0223883FE81}"/>
              </a:ext>
            </a:extLst>
          </p:cNvPr>
          <p:cNvSpPr txBox="1"/>
          <p:nvPr/>
        </p:nvSpPr>
        <p:spPr>
          <a:xfrm>
            <a:off x="1877809" y="3939902"/>
            <a:ext cx="1231106" cy="246221"/>
          </a:xfrm>
          <a:prstGeom prst="rect">
            <a:avLst/>
          </a:prstGeom>
          <a:noFill/>
        </p:spPr>
        <p:txBody>
          <a:bodyPr wrap="none" lIns="0" tIns="0" rIns="0" bIns="0" rtlCol="0">
            <a:spAutoFit/>
          </a:bodyPr>
          <a:lstStyle/>
          <a:p>
            <a:r>
              <a:rPr lang="zh-CN" altLang="en-US" sz="1600" b="1" dirty="0">
                <a:latin typeface="微软雅黑" pitchFamily="34" charset="-122"/>
                <a:ea typeface="微软雅黑" pitchFamily="34" charset="-122"/>
              </a:rPr>
              <a:t>任务接收下发</a:t>
            </a:r>
          </a:p>
        </p:txBody>
      </p:sp>
      <p:sp>
        <p:nvSpPr>
          <p:cNvPr id="21" name="文本框 20">
            <a:extLst>
              <a:ext uri="{FF2B5EF4-FFF2-40B4-BE49-F238E27FC236}">
                <a16:creationId xmlns:a16="http://schemas.microsoft.com/office/drawing/2014/main" id="{10793730-07D7-434B-AFF5-80DC3B464718}"/>
              </a:ext>
            </a:extLst>
          </p:cNvPr>
          <p:cNvSpPr txBox="1"/>
          <p:nvPr/>
        </p:nvSpPr>
        <p:spPr>
          <a:xfrm>
            <a:off x="5508104" y="3939902"/>
            <a:ext cx="1231106" cy="246221"/>
          </a:xfrm>
          <a:prstGeom prst="rect">
            <a:avLst/>
          </a:prstGeom>
          <a:noFill/>
        </p:spPr>
        <p:txBody>
          <a:bodyPr wrap="none" lIns="0" tIns="0" rIns="0" bIns="0" rtlCol="0">
            <a:spAutoFit/>
          </a:bodyPr>
          <a:lstStyle/>
          <a:p>
            <a:r>
              <a:rPr lang="zh-CN" altLang="en-US" sz="1600" b="1" dirty="0">
                <a:latin typeface="微软雅黑" pitchFamily="34" charset="-122"/>
                <a:ea typeface="微软雅黑" pitchFamily="34" charset="-122"/>
              </a:rPr>
              <a:t>任务状态修改</a:t>
            </a:r>
          </a:p>
        </p:txBody>
      </p:sp>
    </p:spTree>
    <p:extLst>
      <p:ext uri="{BB962C8B-B14F-4D97-AF65-F5344CB8AC3E}">
        <p14:creationId xmlns:p14="http://schemas.microsoft.com/office/powerpoint/2010/main" val="158179466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任务接收转发模块流程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任务接收转发模块接收来自控制工位软件和总控系统的任务下发请求；</a:t>
            </a:r>
          </a:p>
          <a:p>
            <a:pPr marL="342900" lvl="0" indent="-342900">
              <a:buFont typeface="+mj-lt"/>
              <a:buAutoNum type="arabicPeriod"/>
            </a:pPr>
            <a:r>
              <a:rPr lang="zh-CN" altLang="zh-CN" dirty="0"/>
              <a:t>任务接收转发模块对任务下发参数做有效性校验，如果校验不通过，终止流程，返回参数校验失败错误信息；</a:t>
            </a:r>
          </a:p>
          <a:p>
            <a:pPr marL="342900" lvl="0" indent="-342900">
              <a:buFont typeface="+mj-lt"/>
              <a:buAutoNum type="arabicPeriod"/>
            </a:pPr>
            <a:r>
              <a:rPr lang="zh-CN" altLang="zh-CN" dirty="0"/>
              <a:t>检测任务下发请求队列是否已满，如果队列已满，终止流程，返回队列满错误；</a:t>
            </a:r>
          </a:p>
          <a:p>
            <a:pPr marL="342900" lvl="0" indent="-342900">
              <a:buFont typeface="+mj-lt"/>
              <a:buAutoNum type="arabicPeriod"/>
            </a:pPr>
            <a:r>
              <a:rPr lang="zh-CN" altLang="zh-CN" dirty="0"/>
              <a:t>将任务下发请求入队列。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7" name="对象 16">
            <a:extLst>
              <a:ext uri="{FF2B5EF4-FFF2-40B4-BE49-F238E27FC236}">
                <a16:creationId xmlns:a16="http://schemas.microsoft.com/office/drawing/2014/main" id="{22AAB620-E49C-4458-BC51-08B46B03D991}"/>
              </a:ext>
            </a:extLst>
          </p:cNvPr>
          <p:cNvGraphicFramePr>
            <a:graphicFrameLocks noChangeAspect="1"/>
          </p:cNvGraphicFramePr>
          <p:nvPr>
            <p:extLst>
              <p:ext uri="{D42A27DB-BD31-4B8C-83A1-F6EECF244321}">
                <p14:modId xmlns:p14="http://schemas.microsoft.com/office/powerpoint/2010/main" val="3377621226"/>
              </p:ext>
            </p:extLst>
          </p:nvPr>
        </p:nvGraphicFramePr>
        <p:xfrm>
          <a:off x="697085" y="699542"/>
          <a:ext cx="4084292" cy="4478869"/>
        </p:xfrm>
        <a:graphic>
          <a:graphicData uri="http://schemas.openxmlformats.org/presentationml/2006/ole">
            <mc:AlternateContent xmlns:mc="http://schemas.openxmlformats.org/markup-compatibility/2006">
              <mc:Choice xmlns:v="urn:schemas-microsoft-com:vml" Requires="v">
                <p:oleObj spid="_x0000_s125963" name="Visio" r:id="rId3" imgW="4633669" imgH="5081460" progId="Visio.Drawing.15">
                  <p:embed/>
                </p:oleObj>
              </mc:Choice>
              <mc:Fallback>
                <p:oleObj name="Visio" r:id="rId3" imgW="4633669" imgH="5081460"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7085" y="699542"/>
                        <a:ext cx="4084292" cy="4478869"/>
                      </a:xfrm>
                      <a:prstGeom prst="rect">
                        <a:avLst/>
                      </a:prstGeom>
                      <a:noFill/>
                    </p:spPr>
                  </p:pic>
                </p:oleObj>
              </mc:Fallback>
            </mc:AlternateContent>
          </a:graphicData>
        </a:graphic>
      </p:graphicFrame>
    </p:spTree>
    <p:extLst>
      <p:ext uri="{BB962C8B-B14F-4D97-AF65-F5344CB8AC3E}">
        <p14:creationId xmlns:p14="http://schemas.microsoft.com/office/powerpoint/2010/main" val="240600295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任务接收转发模块流程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877985"/>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任务接收转发模块监测任务下发请求队列是否为空，如果为空，终止流程，返回队列空错误；</a:t>
            </a:r>
          </a:p>
          <a:p>
            <a:pPr marL="342900" lvl="0" indent="-342900">
              <a:buFont typeface="+mj-lt"/>
              <a:buAutoNum type="arabicPeriod"/>
            </a:pPr>
            <a:r>
              <a:rPr lang="zh-CN" altLang="zh-CN" dirty="0"/>
              <a:t>任务接收转发模块将任务信息写入数据库，如果失败，终止流程，返回入库失败错误；</a:t>
            </a:r>
          </a:p>
          <a:p>
            <a:pPr marL="342900" lvl="0" indent="-342900">
              <a:buFont typeface="+mj-lt"/>
              <a:buAutoNum type="arabicPeriod"/>
            </a:pPr>
            <a:r>
              <a:rPr lang="zh-CN" altLang="zh-CN" dirty="0"/>
              <a:t>任务接收转发模块调用控制工位软件的任务上报接口，将任务信息转发给控制工位软件，如果接口调用失败，终止流程，返回下发失败错误；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8" name="对象 17">
            <a:extLst>
              <a:ext uri="{FF2B5EF4-FFF2-40B4-BE49-F238E27FC236}">
                <a16:creationId xmlns:a16="http://schemas.microsoft.com/office/drawing/2014/main" id="{9E9EDFC9-E819-455F-9F77-4FE5406CA95F}"/>
              </a:ext>
            </a:extLst>
          </p:cNvPr>
          <p:cNvGraphicFramePr>
            <a:graphicFrameLocks noChangeAspect="1"/>
          </p:cNvGraphicFramePr>
          <p:nvPr>
            <p:extLst>
              <p:ext uri="{D42A27DB-BD31-4B8C-83A1-F6EECF244321}">
                <p14:modId xmlns:p14="http://schemas.microsoft.com/office/powerpoint/2010/main" val="3836058443"/>
              </p:ext>
            </p:extLst>
          </p:nvPr>
        </p:nvGraphicFramePr>
        <p:xfrm>
          <a:off x="653260" y="627534"/>
          <a:ext cx="3938065" cy="4383347"/>
        </p:xfrm>
        <a:graphic>
          <a:graphicData uri="http://schemas.openxmlformats.org/presentationml/2006/ole">
            <mc:AlternateContent xmlns:mc="http://schemas.openxmlformats.org/markup-compatibility/2006">
              <mc:Choice xmlns:v="urn:schemas-microsoft-com:vml" Requires="v">
                <p:oleObj spid="_x0000_s126985" name="Visio" r:id="rId3" imgW="6005269" imgH="6681778" progId="Visio.Drawing.15">
                  <p:embed/>
                </p:oleObj>
              </mc:Choice>
              <mc:Fallback>
                <p:oleObj name="Visio" r:id="rId3" imgW="6005269" imgH="6681778"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260" y="627534"/>
                        <a:ext cx="3938065" cy="4383347"/>
                      </a:xfrm>
                      <a:prstGeom prst="rect">
                        <a:avLst/>
                      </a:prstGeom>
                      <a:noFill/>
                    </p:spPr>
                  </p:pic>
                </p:oleObj>
              </mc:Fallback>
            </mc:AlternateContent>
          </a:graphicData>
        </a:graphic>
      </p:graphicFrame>
    </p:spTree>
    <p:extLst>
      <p:ext uri="{BB962C8B-B14F-4D97-AF65-F5344CB8AC3E}">
        <p14:creationId xmlns:p14="http://schemas.microsoft.com/office/powerpoint/2010/main" val="1808273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2885872" cy="277143"/>
          </a:xfrm>
        </p:spPr>
        <p:txBody>
          <a:bodyPr/>
          <a:lstStyle/>
          <a:p>
            <a:r>
              <a:rPr lang="en-US" altLang="zh-CN" sz="2400" b="1" dirty="0">
                <a:solidFill>
                  <a:srgbClr val="F87A08"/>
                </a:solidFill>
              </a:rPr>
              <a:t>2</a:t>
            </a:r>
            <a:r>
              <a:rPr lang="en-US" altLang="zh-CN" b="1" dirty="0"/>
              <a:t>-1 </a:t>
            </a:r>
            <a:r>
              <a:rPr lang="zh-CN" altLang="en-US" b="1" dirty="0"/>
              <a:t>软件设计</a:t>
            </a:r>
            <a:r>
              <a:rPr lang="en-US" altLang="zh-CN" b="1" dirty="0"/>
              <a:t>-</a:t>
            </a:r>
            <a:r>
              <a:rPr lang="zh-CN" altLang="en-US" b="1" dirty="0"/>
              <a:t>控制工位软件</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pic>
        <p:nvPicPr>
          <p:cNvPr id="5" name="图片 4">
            <a:extLst>
              <a:ext uri="{FF2B5EF4-FFF2-40B4-BE49-F238E27FC236}">
                <a16:creationId xmlns:a16="http://schemas.microsoft.com/office/drawing/2014/main" id="{30371EE6-D8F8-45C7-A100-3A8CC60DF02E}"/>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5576" y="987574"/>
            <a:ext cx="7704856" cy="3600400"/>
          </a:xfrm>
          <a:prstGeom prst="rect">
            <a:avLst/>
          </a:prstGeom>
          <a:noFill/>
        </p:spPr>
      </p:pic>
    </p:spTree>
    <p:extLst>
      <p:ext uri="{BB962C8B-B14F-4D97-AF65-F5344CB8AC3E}">
        <p14:creationId xmlns:p14="http://schemas.microsoft.com/office/powerpoint/2010/main" val="2206496979"/>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任务状态修改模块流程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任务状态修改模块接收来自任务状态修改界面的任务状态信息请求；</a:t>
            </a:r>
          </a:p>
          <a:p>
            <a:pPr marL="342900" lvl="0" indent="-342900">
              <a:buFont typeface="+mj-lt"/>
              <a:buAutoNum type="arabicPeriod"/>
            </a:pPr>
            <a:r>
              <a:rPr lang="zh-CN" altLang="zh-CN" dirty="0"/>
              <a:t>任务状态修改模块对任务状态信息参数做有效性校验，如果校验不通过，终止流程，返回参数校验失败错误信息；</a:t>
            </a:r>
          </a:p>
          <a:p>
            <a:pPr marL="342900" lvl="0" indent="-342900">
              <a:buFont typeface="+mj-lt"/>
              <a:buAutoNum type="arabicPeriod"/>
            </a:pPr>
            <a:r>
              <a:rPr lang="zh-CN" altLang="zh-CN" dirty="0"/>
              <a:t>检测任务状态信息队列是否已满，如果队列已满，终止流程，返回队列满错误；</a:t>
            </a:r>
          </a:p>
          <a:p>
            <a:pPr marL="342900" lvl="0" indent="-342900">
              <a:buFont typeface="+mj-lt"/>
              <a:buAutoNum type="arabicPeriod"/>
            </a:pPr>
            <a:r>
              <a:rPr lang="zh-CN" altLang="zh-CN" dirty="0"/>
              <a:t>将任务状态信息入队列。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19" name="对象 18">
            <a:extLst>
              <a:ext uri="{FF2B5EF4-FFF2-40B4-BE49-F238E27FC236}">
                <a16:creationId xmlns:a16="http://schemas.microsoft.com/office/drawing/2014/main" id="{ED2B0FB1-0EF6-42ED-AF53-CD2A55987B7A}"/>
              </a:ext>
            </a:extLst>
          </p:cNvPr>
          <p:cNvGraphicFramePr>
            <a:graphicFrameLocks noChangeAspect="1"/>
          </p:cNvGraphicFramePr>
          <p:nvPr>
            <p:extLst>
              <p:ext uri="{D42A27DB-BD31-4B8C-83A1-F6EECF244321}">
                <p14:modId xmlns:p14="http://schemas.microsoft.com/office/powerpoint/2010/main" val="2118622847"/>
              </p:ext>
            </p:extLst>
          </p:nvPr>
        </p:nvGraphicFramePr>
        <p:xfrm>
          <a:off x="873150" y="854448"/>
          <a:ext cx="3770128" cy="4134355"/>
        </p:xfrm>
        <a:graphic>
          <a:graphicData uri="http://schemas.openxmlformats.org/presentationml/2006/ole">
            <mc:AlternateContent xmlns:mc="http://schemas.openxmlformats.org/markup-compatibility/2006">
              <mc:Choice xmlns:v="urn:schemas-microsoft-com:vml" Requires="v">
                <p:oleObj spid="_x0000_s128009"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3150" y="854448"/>
                        <a:ext cx="3770128" cy="4134355"/>
                      </a:xfrm>
                      <a:prstGeom prst="rect">
                        <a:avLst/>
                      </a:prstGeom>
                      <a:noFill/>
                    </p:spPr>
                  </p:pic>
                </p:oleObj>
              </mc:Fallback>
            </mc:AlternateContent>
          </a:graphicData>
        </a:graphic>
      </p:graphicFrame>
    </p:spTree>
    <p:extLst>
      <p:ext uri="{BB962C8B-B14F-4D97-AF65-F5344CB8AC3E}">
        <p14:creationId xmlns:p14="http://schemas.microsoft.com/office/powerpoint/2010/main" val="28149861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任务状态修改模块流程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4708981"/>
          </a:xfrm>
          <a:prstGeom prst="rect">
            <a:avLst/>
          </a:prstGeom>
          <a:noFill/>
        </p:spPr>
        <p:txBody>
          <a:bodyPr wrap="square" lIns="0" tIns="0" rIns="0" bIns="0" rtlCol="0">
            <a:spAutoFit/>
          </a:bodyPr>
          <a:lstStyle/>
          <a:p>
            <a:pPr marL="342900" lvl="0" indent="-342900">
              <a:buFont typeface="+mj-lt"/>
              <a:buAutoNum type="arabicPeriod"/>
            </a:pPr>
            <a:r>
              <a:rPr lang="zh-CN" altLang="zh-CN" dirty="0"/>
              <a:t>任务状态修改模块监测任务状态信息队列是否为空，如果为空，终止流程，返回队列空错误；</a:t>
            </a:r>
          </a:p>
          <a:p>
            <a:pPr marL="342900" lvl="0" indent="-342900">
              <a:buFont typeface="+mj-lt"/>
              <a:buAutoNum type="arabicPeriod"/>
            </a:pPr>
            <a:r>
              <a:rPr lang="zh-CN" altLang="zh-CN" dirty="0"/>
              <a:t>任务状态修改模块根据任务状态修改请求中的信息，更新数据库中保存的任务状态，如果失败，终止流程，返回数据库操作失败错误；</a:t>
            </a:r>
          </a:p>
          <a:p>
            <a:pPr marL="342900" lvl="0" indent="-342900">
              <a:buFont typeface="+mj-lt"/>
              <a:buAutoNum type="arabicPeriod"/>
            </a:pPr>
            <a:r>
              <a:rPr lang="zh-CN" altLang="zh-CN" dirty="0"/>
              <a:t>任务状态修改模块调用控制工位软件和总控系统的任务状态信息转发接口，将任务状态信息转发给控制工位软件和总控系统，如果接口调用失败，终止流程，返回转发失败错误；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0" name="对象 19">
            <a:extLst>
              <a:ext uri="{FF2B5EF4-FFF2-40B4-BE49-F238E27FC236}">
                <a16:creationId xmlns:a16="http://schemas.microsoft.com/office/drawing/2014/main" id="{D7FF39F8-FEA0-4146-ABD7-4620B4B477A0}"/>
              </a:ext>
            </a:extLst>
          </p:cNvPr>
          <p:cNvGraphicFramePr>
            <a:graphicFrameLocks noChangeAspect="1"/>
          </p:cNvGraphicFramePr>
          <p:nvPr>
            <p:extLst>
              <p:ext uri="{D42A27DB-BD31-4B8C-83A1-F6EECF244321}">
                <p14:modId xmlns:p14="http://schemas.microsoft.com/office/powerpoint/2010/main" val="999736719"/>
              </p:ext>
            </p:extLst>
          </p:nvPr>
        </p:nvGraphicFramePr>
        <p:xfrm>
          <a:off x="107504" y="820614"/>
          <a:ext cx="4821035" cy="3668935"/>
        </p:xfrm>
        <a:graphic>
          <a:graphicData uri="http://schemas.openxmlformats.org/presentationml/2006/ole">
            <mc:AlternateContent xmlns:mc="http://schemas.openxmlformats.org/markup-compatibility/2006">
              <mc:Choice xmlns:v="urn:schemas-microsoft-com:vml" Requires="v">
                <p:oleObj spid="_x0000_s129033" name="Visio" r:id="rId3" imgW="6943592" imgH="5286139" progId="Visio.Drawing.15">
                  <p:embed/>
                </p:oleObj>
              </mc:Choice>
              <mc:Fallback>
                <p:oleObj name="Visio" r:id="rId3" imgW="6943592" imgH="5286139"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820614"/>
                        <a:ext cx="4821035" cy="3668935"/>
                      </a:xfrm>
                      <a:prstGeom prst="rect">
                        <a:avLst/>
                      </a:prstGeom>
                      <a:noFill/>
                    </p:spPr>
                  </p:pic>
                </p:oleObj>
              </mc:Fallback>
            </mc:AlternateContent>
          </a:graphicData>
        </a:graphic>
      </p:graphicFrame>
    </p:spTree>
    <p:extLst>
      <p:ext uri="{BB962C8B-B14F-4D97-AF65-F5344CB8AC3E}">
        <p14:creationId xmlns:p14="http://schemas.microsoft.com/office/powerpoint/2010/main" val="119514305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系统状态模块流程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49697E5D-B653-49C6-B759-0BA8C617BAA6}"/>
              </a:ext>
            </a:extLst>
          </p:cNvPr>
          <p:cNvSpPr>
            <a:spLocks noChangeArrowheads="1"/>
          </p:cNvSpPr>
          <p:nvPr/>
        </p:nvSpPr>
        <p:spPr bwMode="auto">
          <a:xfrm>
            <a:off x="1187624" y="138413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1" name="对象 20">
            <a:extLst>
              <a:ext uri="{FF2B5EF4-FFF2-40B4-BE49-F238E27FC236}">
                <a16:creationId xmlns:a16="http://schemas.microsoft.com/office/drawing/2014/main" id="{D27E5C89-63C9-456B-9C72-FA05747DF514}"/>
              </a:ext>
            </a:extLst>
          </p:cNvPr>
          <p:cNvGraphicFramePr>
            <a:graphicFrameLocks noChangeAspect="1"/>
          </p:cNvGraphicFramePr>
          <p:nvPr>
            <p:extLst>
              <p:ext uri="{D42A27DB-BD31-4B8C-83A1-F6EECF244321}">
                <p14:modId xmlns:p14="http://schemas.microsoft.com/office/powerpoint/2010/main" val="2368392828"/>
              </p:ext>
            </p:extLst>
          </p:nvPr>
        </p:nvGraphicFramePr>
        <p:xfrm>
          <a:off x="1187624" y="1384137"/>
          <a:ext cx="2471738" cy="2328863"/>
        </p:xfrm>
        <a:graphic>
          <a:graphicData uri="http://schemas.openxmlformats.org/presentationml/2006/ole">
            <mc:AlternateContent xmlns:mc="http://schemas.openxmlformats.org/markup-compatibility/2006">
              <mc:Choice xmlns:v="urn:schemas-microsoft-com:vml" Requires="v">
                <p:oleObj spid="_x0000_s130065" name="Visio" r:id="rId3" imgW="2471538" imgH="2328892" progId="Visio.Drawing.15">
                  <p:embed/>
                </p:oleObj>
              </mc:Choice>
              <mc:Fallback>
                <p:oleObj name="Visio" r:id="rId3" imgW="2471538" imgH="2328892"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7624" y="1384137"/>
                        <a:ext cx="2471738" cy="23288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2" name="Rectangle 4">
            <a:extLst>
              <a:ext uri="{FF2B5EF4-FFF2-40B4-BE49-F238E27FC236}">
                <a16:creationId xmlns:a16="http://schemas.microsoft.com/office/drawing/2014/main" id="{C5A9928A-B748-4516-8DF7-6492F240398E}"/>
              </a:ext>
            </a:extLst>
          </p:cNvPr>
          <p:cNvSpPr>
            <a:spLocks noChangeArrowheads="1"/>
          </p:cNvSpPr>
          <p:nvPr/>
        </p:nvSpPr>
        <p:spPr bwMode="auto">
          <a:xfrm>
            <a:off x="4691679" y="13830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3" name="对象 22">
            <a:extLst>
              <a:ext uri="{FF2B5EF4-FFF2-40B4-BE49-F238E27FC236}">
                <a16:creationId xmlns:a16="http://schemas.microsoft.com/office/drawing/2014/main" id="{B3D273C0-2A4C-464D-8FCE-BDB6909DE58B}"/>
              </a:ext>
            </a:extLst>
          </p:cNvPr>
          <p:cNvGraphicFramePr>
            <a:graphicFrameLocks noChangeAspect="1"/>
          </p:cNvGraphicFramePr>
          <p:nvPr>
            <p:extLst>
              <p:ext uri="{D42A27DB-BD31-4B8C-83A1-F6EECF244321}">
                <p14:modId xmlns:p14="http://schemas.microsoft.com/office/powerpoint/2010/main" val="596700768"/>
              </p:ext>
            </p:extLst>
          </p:nvPr>
        </p:nvGraphicFramePr>
        <p:xfrm>
          <a:off x="4691679" y="1383025"/>
          <a:ext cx="2471738" cy="2190750"/>
        </p:xfrm>
        <a:graphic>
          <a:graphicData uri="http://schemas.openxmlformats.org/presentationml/2006/ole">
            <mc:AlternateContent xmlns:mc="http://schemas.openxmlformats.org/markup-compatibility/2006">
              <mc:Choice xmlns:v="urn:schemas-microsoft-com:vml" Requires="v">
                <p:oleObj spid="_x0000_s130066" name="Visio" r:id="rId5" imgW="2471538" imgH="2190495" progId="Visio.Drawing.15">
                  <p:embed/>
                </p:oleObj>
              </mc:Choice>
              <mc:Fallback>
                <p:oleObj name="Visio" r:id="rId5" imgW="2471538" imgH="2190495" progId="Visio.Drawing.15">
                  <p:embed/>
                  <p:pic>
                    <p:nvPicPr>
                      <p:cNvPr id="0" name="Object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91679" y="1383025"/>
                        <a:ext cx="2471738" cy="2190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4" name="文本框 23">
            <a:extLst>
              <a:ext uri="{FF2B5EF4-FFF2-40B4-BE49-F238E27FC236}">
                <a16:creationId xmlns:a16="http://schemas.microsoft.com/office/drawing/2014/main" id="{4A51BF2E-1C62-4EA7-BDE1-52B301E32BD2}"/>
              </a:ext>
            </a:extLst>
          </p:cNvPr>
          <p:cNvSpPr txBox="1"/>
          <p:nvPr/>
        </p:nvSpPr>
        <p:spPr>
          <a:xfrm>
            <a:off x="1763688" y="3795886"/>
            <a:ext cx="1231106" cy="246221"/>
          </a:xfrm>
          <a:prstGeom prst="rect">
            <a:avLst/>
          </a:prstGeom>
          <a:noFill/>
        </p:spPr>
        <p:txBody>
          <a:bodyPr wrap="none" lIns="0" tIns="0" rIns="0" bIns="0" rtlCol="0">
            <a:spAutoFit/>
          </a:bodyPr>
          <a:lstStyle/>
          <a:p>
            <a:r>
              <a:rPr lang="zh-CN" altLang="en-US" sz="1600" b="1" dirty="0">
                <a:latin typeface="微软雅黑" pitchFamily="34" charset="-122"/>
                <a:ea typeface="微软雅黑" pitchFamily="34" charset="-122"/>
              </a:rPr>
              <a:t>系统状态上报</a:t>
            </a:r>
          </a:p>
        </p:txBody>
      </p:sp>
      <p:sp>
        <p:nvSpPr>
          <p:cNvPr id="25" name="文本框 24">
            <a:extLst>
              <a:ext uri="{FF2B5EF4-FFF2-40B4-BE49-F238E27FC236}">
                <a16:creationId xmlns:a16="http://schemas.microsoft.com/office/drawing/2014/main" id="{D42FF376-0621-4F2C-8D93-6BD7D2E6D74F}"/>
              </a:ext>
            </a:extLst>
          </p:cNvPr>
          <p:cNvSpPr txBox="1"/>
          <p:nvPr/>
        </p:nvSpPr>
        <p:spPr>
          <a:xfrm>
            <a:off x="5292080" y="3795886"/>
            <a:ext cx="1231106" cy="246221"/>
          </a:xfrm>
          <a:prstGeom prst="rect">
            <a:avLst/>
          </a:prstGeom>
          <a:noFill/>
        </p:spPr>
        <p:txBody>
          <a:bodyPr wrap="none" lIns="0" tIns="0" rIns="0" bIns="0" rtlCol="0">
            <a:spAutoFit/>
          </a:bodyPr>
          <a:lstStyle/>
          <a:p>
            <a:r>
              <a:rPr lang="zh-CN" altLang="en-US" sz="1600" b="1" dirty="0">
                <a:latin typeface="微软雅黑" pitchFamily="34" charset="-122"/>
                <a:ea typeface="微软雅黑" pitchFamily="34" charset="-122"/>
              </a:rPr>
              <a:t>组件状态上报</a:t>
            </a:r>
          </a:p>
        </p:txBody>
      </p:sp>
    </p:spTree>
    <p:extLst>
      <p:ext uri="{BB962C8B-B14F-4D97-AF65-F5344CB8AC3E}">
        <p14:creationId xmlns:p14="http://schemas.microsoft.com/office/powerpoint/2010/main" val="263433153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系统运行状态上报模块流程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1938992"/>
          </a:xfrm>
          <a:prstGeom prst="rect">
            <a:avLst/>
          </a:prstGeom>
          <a:noFill/>
        </p:spPr>
        <p:txBody>
          <a:bodyPr wrap="square" lIns="0" tIns="0" rIns="0" bIns="0" rtlCol="0">
            <a:spAutoFit/>
          </a:bodyPr>
          <a:lstStyle/>
          <a:p>
            <a:pPr marL="342900" lvl="0" indent="-342900">
              <a:buFont typeface="+mj-lt"/>
              <a:buAutoNum type="arabicPeriod"/>
            </a:pPr>
            <a:r>
              <a:rPr lang="zh-CN" altLang="zh-CN" dirty="0"/>
              <a:t>系统运行状态上报模块统计系统运行状态信息；</a:t>
            </a:r>
          </a:p>
          <a:p>
            <a:pPr marL="342900" lvl="0" indent="-342900">
              <a:buFont typeface="+mj-lt"/>
              <a:buAutoNum type="arabicPeriod"/>
            </a:pPr>
            <a:r>
              <a:rPr lang="zh-CN" altLang="zh-CN" dirty="0"/>
              <a:t>检测系统运行状态信息队列是否已满，如果队列已满，终止流程，返回队列满错误；</a:t>
            </a:r>
          </a:p>
          <a:p>
            <a:pPr marL="342900" lvl="0" indent="-342900">
              <a:buFont typeface="+mj-lt"/>
              <a:buAutoNum type="arabicPeriod"/>
            </a:pPr>
            <a:r>
              <a:rPr lang="zh-CN" altLang="zh-CN" dirty="0"/>
              <a:t>将系统运行状态信息入队列。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1" name="对象 20">
            <a:extLst>
              <a:ext uri="{FF2B5EF4-FFF2-40B4-BE49-F238E27FC236}">
                <a16:creationId xmlns:a16="http://schemas.microsoft.com/office/drawing/2014/main" id="{BD7ED8B1-7A08-4439-89F2-FD4AF669837F}"/>
              </a:ext>
            </a:extLst>
          </p:cNvPr>
          <p:cNvGraphicFramePr>
            <a:graphicFrameLocks noChangeAspect="1"/>
          </p:cNvGraphicFramePr>
          <p:nvPr>
            <p:extLst>
              <p:ext uri="{D42A27DB-BD31-4B8C-83A1-F6EECF244321}">
                <p14:modId xmlns:p14="http://schemas.microsoft.com/office/powerpoint/2010/main" val="2252519677"/>
              </p:ext>
            </p:extLst>
          </p:nvPr>
        </p:nvGraphicFramePr>
        <p:xfrm>
          <a:off x="873150" y="796591"/>
          <a:ext cx="3443288" cy="3876675"/>
        </p:xfrm>
        <a:graphic>
          <a:graphicData uri="http://schemas.openxmlformats.org/presentationml/2006/ole">
            <mc:AlternateContent xmlns:mc="http://schemas.openxmlformats.org/markup-compatibility/2006">
              <mc:Choice xmlns:v="urn:schemas-microsoft-com:vml" Requires="v">
                <p:oleObj spid="_x0000_s131081" name="Visio" r:id="rId3" imgW="3443354" imgH="3876714" progId="Visio.Drawing.15">
                  <p:embed/>
                </p:oleObj>
              </mc:Choice>
              <mc:Fallback>
                <p:oleObj name="Visio" r:id="rId3" imgW="3443354" imgH="387671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3150" y="796591"/>
                        <a:ext cx="3443288" cy="38766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34853494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系统运行状态上报模块流程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系统运行状态上报模块监测系统运行状态信息队列是否为空，如果为空，终止流程，返回队列空错误；</a:t>
            </a:r>
          </a:p>
          <a:p>
            <a:pPr marL="342900" lvl="0" indent="-342900">
              <a:buFont typeface="+mj-lt"/>
              <a:buAutoNum type="arabicPeriod"/>
            </a:pPr>
            <a:r>
              <a:rPr lang="zh-CN" altLang="zh-CN" dirty="0"/>
              <a:t>系统运行状态上报模块调用控制工位软件的系统运行信息上报接口，将系统运行状态信息转发给控制工位软件，如果接口调用失败，终止流程，返回转发失败错误；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EFF8B4BF-F7B2-4400-85C2-B22CFA6E020C}"/>
              </a:ext>
            </a:extLst>
          </p:cNvPr>
          <p:cNvSpPr>
            <a:spLocks noChangeArrowheads="1"/>
          </p:cNvSpPr>
          <p:nvPr/>
        </p:nvSpPr>
        <p:spPr bwMode="auto">
          <a:xfrm flipV="1">
            <a:off x="753788" y="-258482"/>
            <a:ext cx="561162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2" name="对象 21">
            <a:extLst>
              <a:ext uri="{FF2B5EF4-FFF2-40B4-BE49-F238E27FC236}">
                <a16:creationId xmlns:a16="http://schemas.microsoft.com/office/drawing/2014/main" id="{F64743D8-3163-4395-8D9D-528C0978FE85}"/>
              </a:ext>
            </a:extLst>
          </p:cNvPr>
          <p:cNvGraphicFramePr>
            <a:graphicFrameLocks noChangeAspect="1"/>
          </p:cNvGraphicFramePr>
          <p:nvPr>
            <p:extLst>
              <p:ext uri="{D42A27DB-BD31-4B8C-83A1-F6EECF244321}">
                <p14:modId xmlns:p14="http://schemas.microsoft.com/office/powerpoint/2010/main" val="732144752"/>
              </p:ext>
            </p:extLst>
          </p:nvPr>
        </p:nvGraphicFramePr>
        <p:xfrm>
          <a:off x="753789" y="796591"/>
          <a:ext cx="3692954" cy="4140815"/>
        </p:xfrm>
        <a:graphic>
          <a:graphicData uri="http://schemas.openxmlformats.org/presentationml/2006/ole">
            <mc:AlternateContent xmlns:mc="http://schemas.openxmlformats.org/markup-compatibility/2006">
              <mc:Choice xmlns:v="urn:schemas-microsoft-com:vml" Requires="v">
                <p:oleObj spid="_x0000_s132105" name="Visio" r:id="rId3" imgW="4633669" imgH="5195996" progId="Visio.Drawing.15">
                  <p:embed/>
                </p:oleObj>
              </mc:Choice>
              <mc:Fallback>
                <p:oleObj name="Visio" r:id="rId3" imgW="4633669" imgH="519599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3789" y="796591"/>
                        <a:ext cx="3692954" cy="4140815"/>
                      </a:xfrm>
                      <a:prstGeom prst="rect">
                        <a:avLst/>
                      </a:prstGeom>
                      <a:noFill/>
                    </p:spPr>
                  </p:pic>
                </p:oleObj>
              </mc:Fallback>
            </mc:AlternateContent>
          </a:graphicData>
        </a:graphic>
      </p:graphicFrame>
    </p:spTree>
    <p:extLst>
      <p:ext uri="{BB962C8B-B14F-4D97-AF65-F5344CB8AC3E}">
        <p14:creationId xmlns:p14="http://schemas.microsoft.com/office/powerpoint/2010/main" val="85513615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组件运行状态上报模块流程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600986"/>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组件运行状态上报模块接收来自后台服务软件的组件运行状态信息；</a:t>
            </a:r>
          </a:p>
          <a:p>
            <a:pPr marL="342900" lvl="0" indent="-342900">
              <a:buFont typeface="+mj-lt"/>
              <a:buAutoNum type="arabicPeriod"/>
            </a:pPr>
            <a:r>
              <a:rPr lang="zh-CN" altLang="zh-CN" dirty="0"/>
              <a:t>组件运行状态上报模块对组件运行状态信息参数做有效性校验，如果校验不通过，终止流程，返回参数校验失败错误信息；</a:t>
            </a:r>
          </a:p>
          <a:p>
            <a:pPr marL="342900" lvl="0" indent="-342900">
              <a:buFont typeface="+mj-lt"/>
              <a:buAutoNum type="arabicPeriod"/>
            </a:pPr>
            <a:r>
              <a:rPr lang="zh-CN" altLang="zh-CN" dirty="0"/>
              <a:t>检测组件运行状态信息队列是否已满，如果队列已满，终止流程，返回队列满错误；</a:t>
            </a:r>
          </a:p>
          <a:p>
            <a:pPr marL="342900" lvl="0" indent="-342900">
              <a:buFont typeface="+mj-lt"/>
              <a:buAutoNum type="arabicPeriod"/>
            </a:pPr>
            <a:r>
              <a:rPr lang="zh-CN" altLang="zh-CN" dirty="0"/>
              <a:t>将组件运行状态信息入队列。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1D9AC1DF-D832-48A4-8A67-6AB95C5002CA}"/>
              </a:ext>
            </a:extLst>
          </p:cNvPr>
          <p:cNvSpPr>
            <a:spLocks noChangeArrowheads="1"/>
          </p:cNvSpPr>
          <p:nvPr/>
        </p:nvSpPr>
        <p:spPr bwMode="auto">
          <a:xfrm flipV="1">
            <a:off x="569728" y="158116"/>
            <a:ext cx="718892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2" name="对象 21">
            <a:extLst>
              <a:ext uri="{FF2B5EF4-FFF2-40B4-BE49-F238E27FC236}">
                <a16:creationId xmlns:a16="http://schemas.microsoft.com/office/drawing/2014/main" id="{ED461727-4DB8-4F78-A72B-7A4ED3E6D19B}"/>
              </a:ext>
            </a:extLst>
          </p:cNvPr>
          <p:cNvGraphicFramePr>
            <a:graphicFrameLocks noChangeAspect="1"/>
          </p:cNvGraphicFramePr>
          <p:nvPr>
            <p:extLst>
              <p:ext uri="{D42A27DB-BD31-4B8C-83A1-F6EECF244321}">
                <p14:modId xmlns:p14="http://schemas.microsoft.com/office/powerpoint/2010/main" val="2435888746"/>
              </p:ext>
            </p:extLst>
          </p:nvPr>
        </p:nvGraphicFramePr>
        <p:xfrm>
          <a:off x="569729" y="665611"/>
          <a:ext cx="4171128" cy="4574094"/>
        </p:xfrm>
        <a:graphic>
          <a:graphicData uri="http://schemas.openxmlformats.org/presentationml/2006/ole">
            <mc:AlternateContent xmlns:mc="http://schemas.openxmlformats.org/markup-compatibility/2006">
              <mc:Choice xmlns:v="urn:schemas-microsoft-com:vml" Requires="v">
                <p:oleObj spid="_x0000_s133129" name="Visio" r:id="rId3" imgW="4633669" imgH="5081460" progId="Visio.Drawing.15">
                  <p:embed/>
                </p:oleObj>
              </mc:Choice>
              <mc:Fallback>
                <p:oleObj name="Visio" r:id="rId3" imgW="4633669" imgH="5081460"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9729" y="665611"/>
                        <a:ext cx="4171128" cy="4574094"/>
                      </a:xfrm>
                      <a:prstGeom prst="rect">
                        <a:avLst/>
                      </a:prstGeom>
                      <a:noFill/>
                    </p:spPr>
                  </p:pic>
                </p:oleObj>
              </mc:Fallback>
            </mc:AlternateContent>
          </a:graphicData>
        </a:graphic>
      </p:graphicFrame>
    </p:spTree>
    <p:extLst>
      <p:ext uri="{BB962C8B-B14F-4D97-AF65-F5344CB8AC3E}">
        <p14:creationId xmlns:p14="http://schemas.microsoft.com/office/powerpoint/2010/main" val="245412379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组件运行状态上报模块流程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4048" y="627534"/>
            <a:ext cx="3456384" cy="3323987"/>
          </a:xfrm>
          <a:prstGeom prst="rect">
            <a:avLst/>
          </a:prstGeom>
          <a:noFill/>
        </p:spPr>
        <p:txBody>
          <a:bodyPr wrap="square" lIns="0" tIns="0" rIns="0" bIns="0" rtlCol="0">
            <a:spAutoFit/>
          </a:bodyPr>
          <a:lstStyle/>
          <a:p>
            <a:pPr marL="342900" lvl="0" indent="-342900">
              <a:buFont typeface="+mj-lt"/>
              <a:buAutoNum type="arabicPeriod"/>
            </a:pPr>
            <a:r>
              <a:rPr lang="zh-CN" altLang="zh-CN" dirty="0"/>
              <a:t>组件运行状态上报模块监测组件运行状态信息队列是否为空，如果为空，终止流程，返回队列空错误；</a:t>
            </a:r>
          </a:p>
          <a:p>
            <a:pPr marL="342900" lvl="0" indent="-342900">
              <a:buFont typeface="+mj-lt"/>
              <a:buAutoNum type="arabicPeriod"/>
            </a:pPr>
            <a:r>
              <a:rPr lang="zh-CN" altLang="zh-CN" dirty="0"/>
              <a:t>组件运行状态上报模块调用其他模块的组件运行状态上报接口，将系统运行状态信息转发到系统状态模块，如果接口调用失败，终止流程，返回转发失败错误；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1D9AC1DF-D832-48A4-8A67-6AB95C5002CA}"/>
              </a:ext>
            </a:extLst>
          </p:cNvPr>
          <p:cNvSpPr>
            <a:spLocks noChangeArrowheads="1"/>
          </p:cNvSpPr>
          <p:nvPr/>
        </p:nvSpPr>
        <p:spPr bwMode="auto">
          <a:xfrm flipV="1">
            <a:off x="569728" y="158116"/>
            <a:ext cx="718892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DE098359-D4F0-417F-A239-8AE6D1E8B580}"/>
              </a:ext>
            </a:extLst>
          </p:cNvPr>
          <p:cNvSpPr>
            <a:spLocks noChangeArrowheads="1"/>
          </p:cNvSpPr>
          <p:nvPr/>
        </p:nvSpPr>
        <p:spPr bwMode="auto">
          <a:xfrm flipV="1">
            <a:off x="179513" y="-146012"/>
            <a:ext cx="692588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3" name="对象 22">
            <a:extLst>
              <a:ext uri="{FF2B5EF4-FFF2-40B4-BE49-F238E27FC236}">
                <a16:creationId xmlns:a16="http://schemas.microsoft.com/office/drawing/2014/main" id="{5EEF9407-2A25-47A0-AC84-35D9D55575B1}"/>
              </a:ext>
            </a:extLst>
          </p:cNvPr>
          <p:cNvGraphicFramePr>
            <a:graphicFrameLocks noChangeAspect="1"/>
          </p:cNvGraphicFramePr>
          <p:nvPr>
            <p:extLst>
              <p:ext uri="{D42A27DB-BD31-4B8C-83A1-F6EECF244321}">
                <p14:modId xmlns:p14="http://schemas.microsoft.com/office/powerpoint/2010/main" val="2853720684"/>
              </p:ext>
            </p:extLst>
          </p:nvPr>
        </p:nvGraphicFramePr>
        <p:xfrm>
          <a:off x="179513" y="553531"/>
          <a:ext cx="4651476" cy="4515396"/>
        </p:xfrm>
        <a:graphic>
          <a:graphicData uri="http://schemas.openxmlformats.org/presentationml/2006/ole">
            <mc:AlternateContent xmlns:mc="http://schemas.openxmlformats.org/markup-compatibility/2006">
              <mc:Choice xmlns:v="urn:schemas-microsoft-com:vml" Requires="v">
                <p:oleObj spid="_x0000_s134153" name="Visio" r:id="rId3" imgW="5372100" imgH="5215085" progId="Visio.Drawing.15">
                  <p:embed/>
                </p:oleObj>
              </mc:Choice>
              <mc:Fallback>
                <p:oleObj name="Visio" r:id="rId3" imgW="5372100" imgH="5215085"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3" y="553531"/>
                        <a:ext cx="4651476" cy="4515396"/>
                      </a:xfrm>
                      <a:prstGeom prst="rect">
                        <a:avLst/>
                      </a:prstGeom>
                      <a:noFill/>
                    </p:spPr>
                  </p:pic>
                </p:oleObj>
              </mc:Fallback>
            </mc:AlternateContent>
          </a:graphicData>
        </a:graphic>
      </p:graphicFrame>
    </p:spTree>
    <p:extLst>
      <p:ext uri="{BB962C8B-B14F-4D97-AF65-F5344CB8AC3E}">
        <p14:creationId xmlns:p14="http://schemas.microsoft.com/office/powerpoint/2010/main" val="136798797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远程控制模块流程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4817809" y="627534"/>
            <a:ext cx="3642623" cy="4431983"/>
          </a:xfrm>
          <a:prstGeom prst="rect">
            <a:avLst/>
          </a:prstGeom>
          <a:noFill/>
        </p:spPr>
        <p:txBody>
          <a:bodyPr wrap="square" lIns="0" tIns="0" rIns="0" bIns="0" rtlCol="0">
            <a:spAutoFit/>
          </a:bodyPr>
          <a:lstStyle/>
          <a:p>
            <a:pPr marL="342900" lvl="0" indent="-342900">
              <a:buFont typeface="+mj-lt"/>
              <a:buAutoNum type="arabicPeriod"/>
            </a:pPr>
            <a:r>
              <a:rPr lang="zh-CN" altLang="zh-CN" dirty="0"/>
              <a:t>远程控制模块接收来自控制工位软件的组件远程控制命令；</a:t>
            </a:r>
          </a:p>
          <a:p>
            <a:pPr marL="342900" lvl="0" indent="-342900">
              <a:buFont typeface="+mj-lt"/>
              <a:buAutoNum type="arabicPeriod"/>
            </a:pPr>
            <a:r>
              <a:rPr lang="zh-CN" altLang="zh-CN" dirty="0"/>
              <a:t>远程控制模块对组件远程控制命令参数做有效性校验，如果校验不通过，终止流程，返回参数校验失败错误信息；</a:t>
            </a:r>
          </a:p>
          <a:p>
            <a:pPr marL="342900" lvl="0" indent="-342900">
              <a:buFont typeface="+mj-lt"/>
              <a:buAutoNum type="arabicPeriod"/>
            </a:pPr>
            <a:r>
              <a:rPr lang="zh-CN" altLang="zh-CN" dirty="0"/>
              <a:t>远程控制模块从系统状态模块获取组件运行状态，对命令执行的前提条件做检查，如检查不通过，终止流程，返回执行条件不满足错误；</a:t>
            </a:r>
          </a:p>
          <a:p>
            <a:pPr marL="342900" lvl="0" indent="-342900">
              <a:buFont typeface="+mj-lt"/>
              <a:buAutoNum type="arabicPeriod"/>
            </a:pPr>
            <a:r>
              <a:rPr lang="zh-CN" altLang="zh-CN" dirty="0"/>
              <a:t>检测组件远程控制命令队列是否已满，如果队列已满，终止流程，返回队列满错误；</a:t>
            </a:r>
          </a:p>
          <a:p>
            <a:pPr marL="342900" lvl="0" indent="-342900">
              <a:buFont typeface="+mj-lt"/>
              <a:buAutoNum type="arabicPeriod"/>
            </a:pPr>
            <a:r>
              <a:rPr lang="zh-CN" altLang="zh-CN" dirty="0"/>
              <a:t>将组件远程控制命令信息入队列。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1D9AC1DF-D832-48A4-8A67-6AB95C5002CA}"/>
              </a:ext>
            </a:extLst>
          </p:cNvPr>
          <p:cNvSpPr>
            <a:spLocks noChangeArrowheads="1"/>
          </p:cNvSpPr>
          <p:nvPr/>
        </p:nvSpPr>
        <p:spPr bwMode="auto">
          <a:xfrm flipV="1">
            <a:off x="569728" y="158116"/>
            <a:ext cx="718892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DE098359-D4F0-417F-A239-8AE6D1E8B580}"/>
              </a:ext>
            </a:extLst>
          </p:cNvPr>
          <p:cNvSpPr>
            <a:spLocks noChangeArrowheads="1"/>
          </p:cNvSpPr>
          <p:nvPr/>
        </p:nvSpPr>
        <p:spPr bwMode="auto">
          <a:xfrm flipV="1">
            <a:off x="179513" y="-146012"/>
            <a:ext cx="692588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97DC83FE-44B0-47E4-A05D-5C81A15B5566}"/>
              </a:ext>
            </a:extLst>
          </p:cNvPr>
          <p:cNvSpPr>
            <a:spLocks noChangeArrowheads="1"/>
          </p:cNvSpPr>
          <p:nvPr/>
        </p:nvSpPr>
        <p:spPr bwMode="auto">
          <a:xfrm flipV="1">
            <a:off x="524696" y="-1130798"/>
            <a:ext cx="560266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4" name="对象 23">
            <a:extLst>
              <a:ext uri="{FF2B5EF4-FFF2-40B4-BE49-F238E27FC236}">
                <a16:creationId xmlns:a16="http://schemas.microsoft.com/office/drawing/2014/main" id="{BEE97077-51F0-41EC-9991-A2AF49AB6F6C}"/>
              </a:ext>
            </a:extLst>
          </p:cNvPr>
          <p:cNvGraphicFramePr>
            <a:graphicFrameLocks noChangeAspect="1"/>
          </p:cNvGraphicFramePr>
          <p:nvPr>
            <p:extLst>
              <p:ext uri="{D42A27DB-BD31-4B8C-83A1-F6EECF244321}">
                <p14:modId xmlns:p14="http://schemas.microsoft.com/office/powerpoint/2010/main" val="1403568293"/>
              </p:ext>
            </p:extLst>
          </p:nvPr>
        </p:nvGraphicFramePr>
        <p:xfrm>
          <a:off x="524696" y="576857"/>
          <a:ext cx="4235961" cy="4259759"/>
        </p:xfrm>
        <a:graphic>
          <a:graphicData uri="http://schemas.openxmlformats.org/presentationml/2006/ole">
            <mc:AlternateContent xmlns:mc="http://schemas.openxmlformats.org/markup-compatibility/2006">
              <mc:Choice xmlns:v="urn:schemas-microsoft-com:vml" Requires="v">
                <p:oleObj spid="_x0000_s135176" name="Visio" r:id="rId3" imgW="6253007" imgH="6286736" progId="Visio.Drawing.15">
                  <p:embed/>
                </p:oleObj>
              </mc:Choice>
              <mc:Fallback>
                <p:oleObj name="Visio" r:id="rId3" imgW="6253007" imgH="6286736"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4696" y="576857"/>
                        <a:ext cx="4235961" cy="4259759"/>
                      </a:xfrm>
                      <a:prstGeom prst="rect">
                        <a:avLst/>
                      </a:prstGeom>
                      <a:noFill/>
                    </p:spPr>
                  </p:pic>
                </p:oleObj>
              </mc:Fallback>
            </mc:AlternateContent>
          </a:graphicData>
        </a:graphic>
      </p:graphicFrame>
    </p:spTree>
    <p:extLst>
      <p:ext uri="{BB962C8B-B14F-4D97-AF65-F5344CB8AC3E}">
        <p14:creationId xmlns:p14="http://schemas.microsoft.com/office/powerpoint/2010/main" val="106694573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173904" cy="277143"/>
          </a:xfrm>
        </p:spPr>
        <p:txBody>
          <a:bodyPr/>
          <a:lstStyle/>
          <a:p>
            <a:r>
              <a:rPr lang="en-US" altLang="zh-CN" sz="2400" b="1" dirty="0">
                <a:solidFill>
                  <a:srgbClr val="F87A08"/>
                </a:solidFill>
              </a:rPr>
              <a:t>2</a:t>
            </a:r>
            <a:r>
              <a:rPr lang="en-US" altLang="zh-CN" b="1" dirty="0"/>
              <a:t>-8 </a:t>
            </a:r>
            <a:r>
              <a:rPr lang="zh-CN" altLang="en-US" b="1" dirty="0"/>
              <a:t>远程控制模块流程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4817809" y="627534"/>
            <a:ext cx="3642623" cy="2769989"/>
          </a:xfrm>
          <a:prstGeom prst="rect">
            <a:avLst/>
          </a:prstGeom>
          <a:noFill/>
        </p:spPr>
        <p:txBody>
          <a:bodyPr wrap="square" lIns="0" tIns="0" rIns="0" bIns="0" rtlCol="0">
            <a:spAutoFit/>
          </a:bodyPr>
          <a:lstStyle/>
          <a:p>
            <a:pPr marL="342900" lvl="0" indent="-342900">
              <a:buFont typeface="+mj-lt"/>
              <a:buAutoNum type="arabicPeriod"/>
            </a:pPr>
            <a:r>
              <a:rPr lang="zh-CN" altLang="zh-CN" dirty="0"/>
              <a:t>远程控制模块监测组件远程控制命令队列是否为空，如果为空，终止流程，返回队列空错误；</a:t>
            </a:r>
          </a:p>
          <a:p>
            <a:pPr marL="342900" lvl="0" indent="-342900">
              <a:buFont typeface="+mj-lt"/>
              <a:buAutoNum type="arabicPeriod"/>
            </a:pPr>
            <a:r>
              <a:rPr lang="zh-CN" altLang="zh-CN" dirty="0"/>
              <a:t>远程控制模块调用相应组件的远程控制命令下发接口将远程控制命令进行转发，如果接口调用失败，终止流程，返回转发失败错误；</a:t>
            </a:r>
          </a:p>
          <a:p>
            <a:pPr marL="342900" lvl="0" indent="-342900">
              <a:buFont typeface="+mj-lt"/>
              <a:buAutoNum type="arabicPeriod"/>
            </a:pPr>
            <a:r>
              <a:rPr lang="zh-CN" altLang="zh-CN" dirty="0"/>
              <a:t>返回转发成功信息。</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7CCD1EAD-EC2F-447C-9AB7-8D747EF76FCC}"/>
              </a:ext>
            </a:extLst>
          </p:cNvPr>
          <p:cNvSpPr>
            <a:spLocks noChangeArrowheads="1"/>
          </p:cNvSpPr>
          <p:nvPr/>
        </p:nvSpPr>
        <p:spPr bwMode="auto">
          <a:xfrm flipV="1">
            <a:off x="611560" y="-1403493"/>
            <a:ext cx="38567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617270D4-E103-4C67-8EA8-A151CFBFA5DB}"/>
              </a:ext>
            </a:extLst>
          </p:cNvPr>
          <p:cNvSpPr>
            <a:spLocks noChangeArrowheads="1"/>
          </p:cNvSpPr>
          <p:nvPr/>
        </p:nvSpPr>
        <p:spPr bwMode="auto">
          <a:xfrm flipV="1">
            <a:off x="179513" y="-12862"/>
            <a:ext cx="71484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3AC4EE64-5925-4E76-A013-2AFE8331A34F}"/>
              </a:ext>
            </a:extLst>
          </p:cNvPr>
          <p:cNvSpPr>
            <a:spLocks noChangeArrowheads="1"/>
          </p:cNvSpPr>
          <p:nvPr/>
        </p:nvSpPr>
        <p:spPr bwMode="auto">
          <a:xfrm flipV="1">
            <a:off x="319098" y="-261123"/>
            <a:ext cx="554351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AD4F6815-4613-44BB-8A58-70347B33EC7E}"/>
              </a:ext>
            </a:extLst>
          </p:cNvPr>
          <p:cNvSpPr>
            <a:spLocks noChangeArrowheads="1"/>
          </p:cNvSpPr>
          <p:nvPr/>
        </p:nvSpPr>
        <p:spPr bwMode="auto">
          <a:xfrm>
            <a:off x="251520" y="8544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2">
            <a:extLst>
              <a:ext uri="{FF2B5EF4-FFF2-40B4-BE49-F238E27FC236}">
                <a16:creationId xmlns:a16="http://schemas.microsoft.com/office/drawing/2014/main" id="{F2D5FA00-7164-4770-A557-C71C1016FFC5}"/>
              </a:ext>
            </a:extLst>
          </p:cNvPr>
          <p:cNvSpPr>
            <a:spLocks noChangeArrowheads="1"/>
          </p:cNvSpPr>
          <p:nvPr/>
        </p:nvSpPr>
        <p:spPr bwMode="auto">
          <a:xfrm>
            <a:off x="319098" y="699542"/>
            <a:ext cx="677534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55ACB17F-BE5B-49DD-9BDD-9DB8E780C995}"/>
              </a:ext>
            </a:extLst>
          </p:cNvPr>
          <p:cNvSpPr>
            <a:spLocks noChangeArrowheads="1"/>
          </p:cNvSpPr>
          <p:nvPr/>
        </p:nvSpPr>
        <p:spPr bwMode="auto">
          <a:xfrm>
            <a:off x="467544" y="598782"/>
            <a:ext cx="761038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8C3D83FA-B498-4330-B5BC-272257CCA208}"/>
              </a:ext>
            </a:extLst>
          </p:cNvPr>
          <p:cNvSpPr>
            <a:spLocks noChangeArrowheads="1"/>
          </p:cNvSpPr>
          <p:nvPr/>
        </p:nvSpPr>
        <p:spPr bwMode="auto">
          <a:xfrm flipV="1">
            <a:off x="425820" y="-194058"/>
            <a:ext cx="6034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C7237ACA-A1BC-4809-B6F5-D2B575DD9E19}"/>
              </a:ext>
            </a:extLst>
          </p:cNvPr>
          <p:cNvSpPr>
            <a:spLocks noChangeArrowheads="1"/>
          </p:cNvSpPr>
          <p:nvPr/>
        </p:nvSpPr>
        <p:spPr bwMode="auto">
          <a:xfrm>
            <a:off x="467544" y="576857"/>
            <a:ext cx="803318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714AB307-1A58-44DA-860F-B25564BB9B41}"/>
              </a:ext>
            </a:extLst>
          </p:cNvPr>
          <p:cNvSpPr>
            <a:spLocks noChangeArrowheads="1"/>
          </p:cNvSpPr>
          <p:nvPr/>
        </p:nvSpPr>
        <p:spPr bwMode="auto">
          <a:xfrm>
            <a:off x="413546" y="778670"/>
            <a:ext cx="856166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4">
            <a:extLst>
              <a:ext uri="{FF2B5EF4-FFF2-40B4-BE49-F238E27FC236}">
                <a16:creationId xmlns:a16="http://schemas.microsoft.com/office/drawing/2014/main" id="{872F358B-4812-4EEE-95D4-DB192D6CFC2A}"/>
              </a:ext>
            </a:extLst>
          </p:cNvPr>
          <p:cNvSpPr>
            <a:spLocks noChangeArrowheads="1"/>
          </p:cNvSpPr>
          <p:nvPr/>
        </p:nvSpPr>
        <p:spPr bwMode="auto">
          <a:xfrm flipV="1">
            <a:off x="697084" y="96823"/>
            <a:ext cx="738877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6" name="Rectangle 2">
            <a:extLst>
              <a:ext uri="{FF2B5EF4-FFF2-40B4-BE49-F238E27FC236}">
                <a16:creationId xmlns:a16="http://schemas.microsoft.com/office/drawing/2014/main" id="{A6263547-0510-49AF-A8E8-8935C995704D}"/>
              </a:ext>
            </a:extLst>
          </p:cNvPr>
          <p:cNvSpPr>
            <a:spLocks noChangeArrowheads="1"/>
          </p:cNvSpPr>
          <p:nvPr/>
        </p:nvSpPr>
        <p:spPr bwMode="auto">
          <a:xfrm flipV="1">
            <a:off x="653261" y="-1599470"/>
            <a:ext cx="44999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BD472195-7636-4B5D-B0F4-9B209526FF62}"/>
              </a:ext>
            </a:extLst>
          </p:cNvPr>
          <p:cNvSpPr>
            <a:spLocks noChangeArrowheads="1"/>
          </p:cNvSpPr>
          <p:nvPr/>
        </p:nvSpPr>
        <p:spPr bwMode="auto">
          <a:xfrm flipV="1">
            <a:off x="873150" y="-94548"/>
            <a:ext cx="7314635" cy="4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C3A9C31-73DA-495F-A691-E40C4E533910}"/>
              </a:ext>
            </a:extLst>
          </p:cNvPr>
          <p:cNvSpPr>
            <a:spLocks noChangeArrowheads="1"/>
          </p:cNvSpPr>
          <p:nvPr/>
        </p:nvSpPr>
        <p:spPr bwMode="auto">
          <a:xfrm flipV="1">
            <a:off x="107504" y="-30065"/>
            <a:ext cx="70394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9" name="Rectangle 2">
            <a:extLst>
              <a:ext uri="{FF2B5EF4-FFF2-40B4-BE49-F238E27FC236}">
                <a16:creationId xmlns:a16="http://schemas.microsoft.com/office/drawing/2014/main" id="{D67BA8EA-FA9E-484F-8CE4-43C0B64C4FF7}"/>
              </a:ext>
            </a:extLst>
          </p:cNvPr>
          <p:cNvSpPr>
            <a:spLocks noChangeArrowheads="1"/>
          </p:cNvSpPr>
          <p:nvPr/>
        </p:nvSpPr>
        <p:spPr bwMode="auto">
          <a:xfrm>
            <a:off x="873150" y="79659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1D9AC1DF-D832-48A4-8A67-6AB95C5002CA}"/>
              </a:ext>
            </a:extLst>
          </p:cNvPr>
          <p:cNvSpPr>
            <a:spLocks noChangeArrowheads="1"/>
          </p:cNvSpPr>
          <p:nvPr/>
        </p:nvSpPr>
        <p:spPr bwMode="auto">
          <a:xfrm flipV="1">
            <a:off x="569728" y="158116"/>
            <a:ext cx="718892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DE098359-D4F0-417F-A239-8AE6D1E8B580}"/>
              </a:ext>
            </a:extLst>
          </p:cNvPr>
          <p:cNvSpPr>
            <a:spLocks noChangeArrowheads="1"/>
          </p:cNvSpPr>
          <p:nvPr/>
        </p:nvSpPr>
        <p:spPr bwMode="auto">
          <a:xfrm flipV="1">
            <a:off x="179513" y="-146012"/>
            <a:ext cx="692588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97DC83FE-44B0-47E4-A05D-5C81A15B5566}"/>
              </a:ext>
            </a:extLst>
          </p:cNvPr>
          <p:cNvSpPr>
            <a:spLocks noChangeArrowheads="1"/>
          </p:cNvSpPr>
          <p:nvPr/>
        </p:nvSpPr>
        <p:spPr bwMode="auto">
          <a:xfrm flipV="1">
            <a:off x="524696" y="-1130798"/>
            <a:ext cx="560266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81A09A73-7562-4D8F-9C51-E0743FDA17B5}"/>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4">
            <a:extLst>
              <a:ext uri="{FF2B5EF4-FFF2-40B4-BE49-F238E27FC236}">
                <a16:creationId xmlns:a16="http://schemas.microsoft.com/office/drawing/2014/main" id="{43092AF0-B59C-49E5-9082-920C0214CBEC}"/>
              </a:ext>
            </a:extLst>
          </p:cNvPr>
          <p:cNvSpPr>
            <a:spLocks noChangeArrowheads="1"/>
          </p:cNvSpPr>
          <p:nvPr/>
        </p:nvSpPr>
        <p:spPr bwMode="auto">
          <a:xfrm flipV="1">
            <a:off x="168785" y="-82664"/>
            <a:ext cx="716929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27" name="对象 26">
            <a:extLst>
              <a:ext uri="{FF2B5EF4-FFF2-40B4-BE49-F238E27FC236}">
                <a16:creationId xmlns:a16="http://schemas.microsoft.com/office/drawing/2014/main" id="{52609661-BEAD-4718-9E24-5AB89A39CC73}"/>
              </a:ext>
            </a:extLst>
          </p:cNvPr>
          <p:cNvGraphicFramePr>
            <a:graphicFrameLocks noChangeAspect="1"/>
          </p:cNvGraphicFramePr>
          <p:nvPr>
            <p:extLst>
              <p:ext uri="{D42A27DB-BD31-4B8C-83A1-F6EECF244321}">
                <p14:modId xmlns:p14="http://schemas.microsoft.com/office/powerpoint/2010/main" val="970317478"/>
              </p:ext>
            </p:extLst>
          </p:nvPr>
        </p:nvGraphicFramePr>
        <p:xfrm>
          <a:off x="168785" y="731849"/>
          <a:ext cx="4533041" cy="4400426"/>
        </p:xfrm>
        <a:graphic>
          <a:graphicData uri="http://schemas.openxmlformats.org/presentationml/2006/ole">
            <mc:AlternateContent xmlns:mc="http://schemas.openxmlformats.org/markup-compatibility/2006">
              <mc:Choice xmlns:v="urn:schemas-microsoft-com:vml" Requires="v">
                <p:oleObj spid="_x0000_s136202" name="Visio" r:id="rId3" imgW="5372100" imgH="5215085" progId="Visio.Drawing.15">
                  <p:embed/>
                </p:oleObj>
              </mc:Choice>
              <mc:Fallback>
                <p:oleObj name="Visio" r:id="rId3" imgW="5372100" imgH="5215085"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8785" y="731849"/>
                        <a:ext cx="4533041" cy="4400426"/>
                      </a:xfrm>
                      <a:prstGeom prst="rect">
                        <a:avLst/>
                      </a:prstGeom>
                      <a:noFill/>
                    </p:spPr>
                  </p:pic>
                </p:oleObj>
              </mc:Fallback>
            </mc:AlternateContent>
          </a:graphicData>
        </a:graphic>
      </p:graphicFrame>
    </p:spTree>
    <p:extLst>
      <p:ext uri="{BB962C8B-B14F-4D97-AF65-F5344CB8AC3E}">
        <p14:creationId xmlns:p14="http://schemas.microsoft.com/office/powerpoint/2010/main" val="263137515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-8 </a:t>
            </a:r>
            <a:r>
              <a:rPr lang="zh-CN" altLang="en-US" b="1" dirty="0"/>
              <a:t>日志存储模块流程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524888B6-7CD0-4C46-A61B-6FE52FF1489C}"/>
              </a:ext>
            </a:extLst>
          </p:cNvPr>
          <p:cNvSpPr txBox="1"/>
          <p:nvPr/>
        </p:nvSpPr>
        <p:spPr>
          <a:xfrm>
            <a:off x="5005886" y="627534"/>
            <a:ext cx="3454546" cy="2492990"/>
          </a:xfrm>
          <a:prstGeom prst="rect">
            <a:avLst/>
          </a:prstGeom>
          <a:noFill/>
        </p:spPr>
        <p:txBody>
          <a:bodyPr wrap="square" lIns="0" tIns="0" rIns="0" bIns="0" rtlCol="0">
            <a:spAutoFit/>
          </a:bodyPr>
          <a:lstStyle/>
          <a:p>
            <a:pPr marL="342900" lvl="0" indent="-342900">
              <a:buFont typeface="+mj-lt"/>
              <a:buAutoNum type="arabicPeriod"/>
            </a:pPr>
            <a:r>
              <a:rPr lang="zh-CN" altLang="zh-CN" dirty="0"/>
              <a:t>日志模块调用日志存储模块的日志信息输入接口，传递日志信息；</a:t>
            </a:r>
          </a:p>
          <a:p>
            <a:pPr marL="342900" lvl="0" indent="-342900">
              <a:buFont typeface="+mj-lt"/>
              <a:buAutoNum type="arabicPeriod"/>
            </a:pPr>
            <a:r>
              <a:rPr lang="zh-CN" altLang="zh-CN" dirty="0"/>
              <a:t>日志存储模块对日志信息中的参数做合法性校验，如果校验失败，终止流程；</a:t>
            </a:r>
          </a:p>
          <a:p>
            <a:pPr marL="342900" lvl="0" indent="-342900">
              <a:buFont typeface="+mj-lt"/>
              <a:buAutoNum type="arabicPeriod"/>
            </a:pPr>
            <a:r>
              <a:rPr lang="zh-CN" altLang="zh-CN" dirty="0"/>
              <a:t>日志存储模块将日志信息放入数据库队列和文件队列。</a:t>
            </a:r>
          </a:p>
          <a:p>
            <a:pPr marL="342900" lvl="0" indent="-342900">
              <a:buFont typeface="+mj-lt"/>
              <a:buAutoNum type="arabicPeriod"/>
            </a:pPr>
            <a:endParaRPr lang="zh-CN" altLang="zh-CN" dirty="0"/>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1" name="对象 40">
            <a:extLst>
              <a:ext uri="{FF2B5EF4-FFF2-40B4-BE49-F238E27FC236}">
                <a16:creationId xmlns:a16="http://schemas.microsoft.com/office/drawing/2014/main" id="{DEC76E77-25CD-4BA4-94A8-CE2E37BECBED}"/>
              </a:ext>
            </a:extLst>
          </p:cNvPr>
          <p:cNvGraphicFramePr>
            <a:graphicFrameLocks noChangeAspect="1"/>
          </p:cNvGraphicFramePr>
          <p:nvPr/>
        </p:nvGraphicFramePr>
        <p:xfrm>
          <a:off x="1115616" y="574616"/>
          <a:ext cx="2386013" cy="4362450"/>
        </p:xfrm>
        <a:graphic>
          <a:graphicData uri="http://schemas.openxmlformats.org/presentationml/2006/ole">
            <mc:AlternateContent xmlns:mc="http://schemas.openxmlformats.org/markup-compatibility/2006">
              <mc:Choice xmlns:v="urn:schemas-microsoft-com:vml" Requires="v">
                <p:oleObj spid="_x0000_s137222" name="Visio" r:id="rId3" imgW="2385946" imgH="4362430" progId="Visio.Drawing.15">
                  <p:embed/>
                </p:oleObj>
              </mc:Choice>
              <mc:Fallback>
                <p:oleObj name="Visio" r:id="rId3" imgW="2385946" imgH="4362430" progId="Visio.Drawing.15">
                  <p:embed/>
                  <p:pic>
                    <p:nvPicPr>
                      <p:cNvPr id="41" name="对象 40">
                        <a:extLst>
                          <a:ext uri="{FF2B5EF4-FFF2-40B4-BE49-F238E27FC236}">
                            <a16:creationId xmlns:a16="http://schemas.microsoft.com/office/drawing/2014/main" id="{DEC76E77-25CD-4BA4-94A8-CE2E37BECB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5616" y="574616"/>
                        <a:ext cx="2386013" cy="43624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409505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3605952" cy="277143"/>
          </a:xfrm>
        </p:spPr>
        <p:txBody>
          <a:bodyPr/>
          <a:lstStyle/>
          <a:p>
            <a:r>
              <a:rPr lang="en-US" altLang="zh-CN" sz="2400" b="1" dirty="0">
                <a:solidFill>
                  <a:srgbClr val="F87A08"/>
                </a:solidFill>
              </a:rPr>
              <a:t>2</a:t>
            </a:r>
            <a:r>
              <a:rPr lang="en-US" altLang="zh-CN" b="1" dirty="0"/>
              <a:t>-2 </a:t>
            </a:r>
            <a:r>
              <a:rPr lang="zh-CN" altLang="en-US" b="1" dirty="0"/>
              <a:t>软件设计</a:t>
            </a:r>
            <a:r>
              <a:rPr lang="en-US" altLang="zh-CN" b="1" dirty="0"/>
              <a:t>-</a:t>
            </a:r>
            <a:r>
              <a:rPr lang="zh-CN" altLang="en-US" b="1" dirty="0"/>
              <a:t>控制工位软件模块划分</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2" name="Rectangle 2">
            <a:extLst>
              <a:ext uri="{FF2B5EF4-FFF2-40B4-BE49-F238E27FC236}">
                <a16:creationId xmlns:a16="http://schemas.microsoft.com/office/drawing/2014/main" id="{3A0B62B1-1293-4823-BCA7-BF5482837AA2}"/>
              </a:ext>
            </a:extLst>
          </p:cNvPr>
          <p:cNvSpPr>
            <a:spLocks noChangeArrowheads="1"/>
          </p:cNvSpPr>
          <p:nvPr/>
        </p:nvSpPr>
        <p:spPr bwMode="auto">
          <a:xfrm>
            <a:off x="1547664" y="98757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0">
            <a:extLst>
              <a:ext uri="{FF2B5EF4-FFF2-40B4-BE49-F238E27FC236}">
                <a16:creationId xmlns:a16="http://schemas.microsoft.com/office/drawing/2014/main" id="{2AC7A44A-2F86-4655-B00E-5C013423B8D1}"/>
              </a:ext>
            </a:extLst>
          </p:cNvPr>
          <p:cNvSpPr>
            <a:spLocks noChangeArrowheads="1"/>
          </p:cNvSpPr>
          <p:nvPr/>
        </p:nvSpPr>
        <p:spPr bwMode="auto">
          <a:xfrm>
            <a:off x="323527" y="771550"/>
            <a:ext cx="1298224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5" name="对象 4">
            <a:extLst>
              <a:ext uri="{FF2B5EF4-FFF2-40B4-BE49-F238E27FC236}">
                <a16:creationId xmlns:a16="http://schemas.microsoft.com/office/drawing/2014/main" id="{679E1E65-FABC-4BC5-B269-ACC3D46D5AC3}"/>
              </a:ext>
            </a:extLst>
          </p:cNvPr>
          <p:cNvGraphicFramePr>
            <a:graphicFrameLocks noChangeAspect="1"/>
          </p:cNvGraphicFramePr>
          <p:nvPr>
            <p:extLst>
              <p:ext uri="{D42A27DB-BD31-4B8C-83A1-F6EECF244321}">
                <p14:modId xmlns:p14="http://schemas.microsoft.com/office/powerpoint/2010/main" val="2255960150"/>
              </p:ext>
            </p:extLst>
          </p:nvPr>
        </p:nvGraphicFramePr>
        <p:xfrm>
          <a:off x="323528" y="771550"/>
          <a:ext cx="8424936" cy="4104456"/>
        </p:xfrm>
        <a:graphic>
          <a:graphicData uri="http://schemas.openxmlformats.org/presentationml/2006/ole">
            <mc:AlternateContent xmlns:mc="http://schemas.openxmlformats.org/markup-compatibility/2006">
              <mc:Choice xmlns:v="urn:schemas-microsoft-com:vml" Requires="v">
                <p:oleObj spid="_x0000_s61485" name="Visio" r:id="rId4" imgW="15330554" imgH="4891097" progId="Visio.Drawing.15">
                  <p:embed/>
                </p:oleObj>
              </mc:Choice>
              <mc:Fallback>
                <p:oleObj name="Visio" r:id="rId4" imgW="15330554" imgH="4891097" progId="Visio.Drawing.15">
                  <p:embed/>
                  <p:pic>
                    <p:nvPicPr>
                      <p:cNvPr id="0" name="Object 1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3528" y="771550"/>
                        <a:ext cx="8424936" cy="4104456"/>
                      </a:xfrm>
                      <a:prstGeom prst="rect">
                        <a:avLst/>
                      </a:prstGeom>
                      <a:noFill/>
                    </p:spPr>
                  </p:pic>
                </p:oleObj>
              </mc:Fallback>
            </mc:AlternateContent>
          </a:graphicData>
        </a:graphic>
      </p:graphicFrame>
    </p:spTree>
    <p:extLst>
      <p:ext uri="{BB962C8B-B14F-4D97-AF65-F5344CB8AC3E}">
        <p14:creationId xmlns:p14="http://schemas.microsoft.com/office/powerpoint/2010/main" val="230568863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-8 </a:t>
            </a:r>
            <a:r>
              <a:rPr lang="zh-CN" altLang="en-US" b="1" dirty="0"/>
              <a:t>日志存储模块流程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7EDDA402-5B47-4A60-9B50-1479B865A43D}"/>
              </a:ext>
            </a:extLst>
          </p:cNvPr>
          <p:cNvSpPr>
            <a:spLocks noChangeArrowheads="1"/>
          </p:cNvSpPr>
          <p:nvPr/>
        </p:nvSpPr>
        <p:spPr bwMode="auto">
          <a:xfrm flipV="1">
            <a:off x="1510398" y="-792885"/>
            <a:ext cx="869196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2" name="对象 41">
            <a:extLst>
              <a:ext uri="{FF2B5EF4-FFF2-40B4-BE49-F238E27FC236}">
                <a16:creationId xmlns:a16="http://schemas.microsoft.com/office/drawing/2014/main" id="{58872EB3-4F13-4161-AF21-1C19240E82AB}"/>
              </a:ext>
            </a:extLst>
          </p:cNvPr>
          <p:cNvGraphicFramePr>
            <a:graphicFrameLocks noChangeAspect="1"/>
          </p:cNvGraphicFramePr>
          <p:nvPr/>
        </p:nvGraphicFramePr>
        <p:xfrm>
          <a:off x="1510398" y="601244"/>
          <a:ext cx="5667237" cy="4387548"/>
        </p:xfrm>
        <a:graphic>
          <a:graphicData uri="http://schemas.openxmlformats.org/presentationml/2006/ole">
            <mc:AlternateContent xmlns:mc="http://schemas.openxmlformats.org/markup-compatibility/2006">
              <mc:Choice xmlns:v="urn:schemas-microsoft-com:vml" Requires="v">
                <p:oleObj spid="_x0000_s138246" name="Visio" r:id="rId3" imgW="5948385" imgH="5781930" progId="Visio.Drawing.15">
                  <p:embed/>
                </p:oleObj>
              </mc:Choice>
              <mc:Fallback>
                <p:oleObj name="Visio" r:id="rId3" imgW="5948385" imgH="5781930" progId="Visio.Drawing.15">
                  <p:embed/>
                  <p:pic>
                    <p:nvPicPr>
                      <p:cNvPr id="42" name="对象 41">
                        <a:extLst>
                          <a:ext uri="{FF2B5EF4-FFF2-40B4-BE49-F238E27FC236}">
                            <a16:creationId xmlns:a16="http://schemas.microsoft.com/office/drawing/2014/main" id="{58872EB3-4F13-4161-AF21-1C19240E82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10398" y="601244"/>
                        <a:ext cx="5667237" cy="4387548"/>
                      </a:xfrm>
                      <a:prstGeom prst="rect">
                        <a:avLst/>
                      </a:prstGeom>
                      <a:noFill/>
                    </p:spPr>
                  </p:pic>
                </p:oleObj>
              </mc:Fallback>
            </mc:AlternateContent>
          </a:graphicData>
        </a:graphic>
      </p:graphicFrame>
    </p:spTree>
    <p:extLst>
      <p:ext uri="{BB962C8B-B14F-4D97-AF65-F5344CB8AC3E}">
        <p14:creationId xmlns:p14="http://schemas.microsoft.com/office/powerpoint/2010/main" val="163751870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2</a:t>
            </a:r>
            <a:r>
              <a:rPr lang="en-US" altLang="zh-CN" b="1" dirty="0"/>
              <a:t>-8 </a:t>
            </a:r>
            <a:r>
              <a:rPr lang="zh-CN" altLang="en-US" b="1" dirty="0"/>
              <a:t>日志清理模块流程</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3" name="对象 42">
            <a:extLst>
              <a:ext uri="{FF2B5EF4-FFF2-40B4-BE49-F238E27FC236}">
                <a16:creationId xmlns:a16="http://schemas.microsoft.com/office/drawing/2014/main" id="{5481C923-E2B3-4659-B485-56988324FE53}"/>
              </a:ext>
            </a:extLst>
          </p:cNvPr>
          <p:cNvGraphicFramePr>
            <a:graphicFrameLocks noChangeAspect="1"/>
          </p:cNvGraphicFramePr>
          <p:nvPr/>
        </p:nvGraphicFramePr>
        <p:xfrm>
          <a:off x="2771800" y="536224"/>
          <a:ext cx="2509838" cy="4590157"/>
        </p:xfrm>
        <a:graphic>
          <a:graphicData uri="http://schemas.openxmlformats.org/presentationml/2006/ole">
            <mc:AlternateContent xmlns:mc="http://schemas.openxmlformats.org/markup-compatibility/2006">
              <mc:Choice xmlns:v="urn:schemas-microsoft-com:vml" Requires="v">
                <p:oleObj spid="_x0000_s139270" name="Visio" r:id="rId3" imgW="2509815" imgH="6086298" progId="Visio.Drawing.15">
                  <p:embed/>
                </p:oleObj>
              </mc:Choice>
              <mc:Fallback>
                <p:oleObj name="Visio" r:id="rId3" imgW="2509815" imgH="6086298" progId="Visio.Drawing.15">
                  <p:embed/>
                  <p:pic>
                    <p:nvPicPr>
                      <p:cNvPr id="43" name="对象 42">
                        <a:extLst>
                          <a:ext uri="{FF2B5EF4-FFF2-40B4-BE49-F238E27FC236}">
                            <a16:creationId xmlns:a16="http://schemas.microsoft.com/office/drawing/2014/main" id="{5481C923-E2B3-4659-B485-56988324FE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1800" y="536224"/>
                        <a:ext cx="2509838" cy="4590157"/>
                      </a:xfrm>
                      <a:prstGeom prst="rect">
                        <a:avLst/>
                      </a:prstGeom>
                      <a:noFill/>
                    </p:spPr>
                  </p:pic>
                </p:oleObj>
              </mc:Fallback>
            </mc:AlternateContent>
          </a:graphicData>
        </a:graphic>
      </p:graphicFrame>
    </p:spTree>
    <p:extLst>
      <p:ext uri="{BB962C8B-B14F-4D97-AF65-F5344CB8AC3E}">
        <p14:creationId xmlns:p14="http://schemas.microsoft.com/office/powerpoint/2010/main" val="105580129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252520" cy="5143500"/>
          </a:xfrm>
          <a:prstGeom prst="rect">
            <a:avLst/>
          </a:prstGeom>
        </p:spPr>
      </p:pic>
      <p:sp>
        <p:nvSpPr>
          <p:cNvPr id="12" name="矩形 5"/>
          <p:cNvSpPr/>
          <p:nvPr/>
        </p:nvSpPr>
        <p:spPr>
          <a:xfrm>
            <a:off x="784" y="2211710"/>
            <a:ext cx="9251736" cy="2931790"/>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9"/>
          <p:cNvSpPr txBox="1"/>
          <p:nvPr/>
        </p:nvSpPr>
        <p:spPr>
          <a:xfrm>
            <a:off x="1331640" y="2931790"/>
            <a:ext cx="6761409" cy="500137"/>
          </a:xfrm>
          <a:prstGeom prst="rect">
            <a:avLst/>
          </a:prstGeom>
          <a:noFill/>
        </p:spPr>
        <p:txBody>
          <a:bodyPr wrap="square" lIns="68580" tIns="34290" rIns="68580" bIns="34290" rtlCol="0">
            <a:spAutoFit/>
          </a:bodyPr>
          <a:lstStyle/>
          <a:p>
            <a:pPr marL="0" lvl="1" algn="ctr"/>
            <a:r>
              <a:rPr lang="zh-CN" altLang="en-US" sz="2800" b="1" spc="300" dirty="0">
                <a:solidFill>
                  <a:schemeClr val="bg1"/>
                </a:solidFill>
                <a:latin typeface="微软雅黑" pitchFamily="34" charset="-122"/>
                <a:ea typeface="微软雅黑" pitchFamily="34" charset="-122"/>
              </a:rPr>
              <a:t>数据库设计</a:t>
            </a:r>
          </a:p>
        </p:txBody>
      </p:sp>
      <p:sp>
        <p:nvSpPr>
          <p:cNvPr id="21" name="Freeform 5"/>
          <p:cNvSpPr>
            <a:spLocks/>
          </p:cNvSpPr>
          <p:nvPr/>
        </p:nvSpPr>
        <p:spPr bwMode="auto">
          <a:xfrm>
            <a:off x="3950960" y="1607124"/>
            <a:ext cx="1341120" cy="120917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6"/>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8" name="KSO_Shape"/>
          <p:cNvSpPr>
            <a:spLocks noChangeAspect="1"/>
          </p:cNvSpPr>
          <p:nvPr/>
        </p:nvSpPr>
        <p:spPr bwMode="auto">
          <a:xfrm>
            <a:off x="4253880" y="1930393"/>
            <a:ext cx="725605" cy="617971"/>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Tree>
    <p:extLst>
      <p:ext uri="{BB962C8B-B14F-4D97-AF65-F5344CB8AC3E}">
        <p14:creationId xmlns:p14="http://schemas.microsoft.com/office/powerpoint/2010/main" val="4229547098"/>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53" presetClass="entr" presetSubtype="528" fill="hold" grpId="0" nodeType="withEffect">
                                  <p:stCondLst>
                                    <p:cond delay="60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anim calcmode="lin" valueType="num">
                                      <p:cBhvr>
                                        <p:cTn id="13" dur="500" fill="hold"/>
                                        <p:tgtEl>
                                          <p:spTgt spid="21"/>
                                        </p:tgtEl>
                                        <p:attrNameLst>
                                          <p:attrName>ppt_x</p:attrName>
                                        </p:attrNameLst>
                                      </p:cBhvr>
                                      <p:tavLst>
                                        <p:tav tm="0">
                                          <p:val>
                                            <p:fltVal val="0.5"/>
                                          </p:val>
                                        </p:tav>
                                        <p:tav tm="100000">
                                          <p:val>
                                            <p:strVal val="#ppt_x"/>
                                          </p:val>
                                        </p:tav>
                                      </p:tavLst>
                                    </p:anim>
                                    <p:anim calcmode="lin" valueType="num">
                                      <p:cBhvr>
                                        <p:cTn id="14" dur="500" fill="hold"/>
                                        <p:tgtEl>
                                          <p:spTgt spid="21"/>
                                        </p:tgtEl>
                                        <p:attrNameLst>
                                          <p:attrName>ppt_y</p:attrName>
                                        </p:attrNameLst>
                                      </p:cBhvr>
                                      <p:tavLst>
                                        <p:tav tm="0">
                                          <p:val>
                                            <p:fltVal val="0.5"/>
                                          </p:val>
                                        </p:tav>
                                        <p:tav tm="100000">
                                          <p:val>
                                            <p:strVal val="#ppt_y"/>
                                          </p:val>
                                        </p:tav>
                                      </p:tavLst>
                                    </p:anim>
                                  </p:childTnLst>
                                </p:cTn>
                              </p:par>
                              <p:par>
                                <p:cTn id="15" presetID="53" presetClass="entr" presetSubtype="528" fill="hold" grpId="0" nodeType="withEffect">
                                  <p:stCondLst>
                                    <p:cond delay="600"/>
                                  </p:stCondLst>
                                  <p:childTnLst>
                                    <p:set>
                                      <p:cBhvr>
                                        <p:cTn id="16" dur="1" fill="hold">
                                          <p:stCondLst>
                                            <p:cond delay="0"/>
                                          </p:stCondLst>
                                        </p:cTn>
                                        <p:tgtEl>
                                          <p:spTgt spid="28"/>
                                        </p:tgtEl>
                                        <p:attrNameLst>
                                          <p:attrName>style.visibility</p:attrName>
                                        </p:attrNameLst>
                                      </p:cBhvr>
                                      <p:to>
                                        <p:strVal val="visible"/>
                                      </p:to>
                                    </p:set>
                                    <p:anim calcmode="lin" valueType="num">
                                      <p:cBhvr>
                                        <p:cTn id="17" dur="500" fill="hold"/>
                                        <p:tgtEl>
                                          <p:spTgt spid="28"/>
                                        </p:tgtEl>
                                        <p:attrNameLst>
                                          <p:attrName>ppt_w</p:attrName>
                                        </p:attrNameLst>
                                      </p:cBhvr>
                                      <p:tavLst>
                                        <p:tav tm="0">
                                          <p:val>
                                            <p:fltVal val="0"/>
                                          </p:val>
                                        </p:tav>
                                        <p:tav tm="100000">
                                          <p:val>
                                            <p:strVal val="#ppt_w"/>
                                          </p:val>
                                        </p:tav>
                                      </p:tavLst>
                                    </p:anim>
                                    <p:anim calcmode="lin" valueType="num">
                                      <p:cBhvr>
                                        <p:cTn id="18" dur="500" fill="hold"/>
                                        <p:tgtEl>
                                          <p:spTgt spid="28"/>
                                        </p:tgtEl>
                                        <p:attrNameLst>
                                          <p:attrName>ppt_h</p:attrName>
                                        </p:attrNameLst>
                                      </p:cBhvr>
                                      <p:tavLst>
                                        <p:tav tm="0">
                                          <p:val>
                                            <p:fltVal val="0"/>
                                          </p:val>
                                        </p:tav>
                                        <p:tav tm="100000">
                                          <p:val>
                                            <p:strVal val="#ppt_h"/>
                                          </p:val>
                                        </p:tav>
                                      </p:tavLst>
                                    </p:anim>
                                    <p:animEffect transition="in" filter="fade">
                                      <p:cBhvr>
                                        <p:cTn id="19" dur="500"/>
                                        <p:tgtEl>
                                          <p:spTgt spid="28"/>
                                        </p:tgtEl>
                                      </p:cBhvr>
                                    </p:animEffect>
                                    <p:anim calcmode="lin" valueType="num">
                                      <p:cBhvr>
                                        <p:cTn id="20" dur="500" fill="hold"/>
                                        <p:tgtEl>
                                          <p:spTgt spid="28"/>
                                        </p:tgtEl>
                                        <p:attrNameLst>
                                          <p:attrName>ppt_x</p:attrName>
                                        </p:attrNameLst>
                                      </p:cBhvr>
                                      <p:tavLst>
                                        <p:tav tm="0">
                                          <p:val>
                                            <p:fltVal val="0.5"/>
                                          </p:val>
                                        </p:tav>
                                        <p:tav tm="100000">
                                          <p:val>
                                            <p:strVal val="#ppt_x"/>
                                          </p:val>
                                        </p:tav>
                                      </p:tavLst>
                                    </p:anim>
                                    <p:anim calcmode="lin" valueType="num">
                                      <p:cBhvr>
                                        <p:cTn id="21" dur="500" fill="hold"/>
                                        <p:tgtEl>
                                          <p:spTgt spid="28"/>
                                        </p:tgtEl>
                                        <p:attrNameLst>
                                          <p:attrName>ppt_y</p:attrName>
                                        </p:attrNameLst>
                                      </p:cBhvr>
                                      <p:tavLst>
                                        <p:tav tm="0">
                                          <p:val>
                                            <p:fltVal val="0.5"/>
                                          </p:val>
                                        </p:tav>
                                        <p:tav tm="100000">
                                          <p:val>
                                            <p:strVal val="#ppt_y"/>
                                          </p:val>
                                        </p:tav>
                                      </p:tavLst>
                                    </p:anim>
                                  </p:childTnLst>
                                </p:cTn>
                              </p:par>
                            </p:childTnLst>
                          </p:cTn>
                        </p:par>
                        <p:par>
                          <p:cTn id="22" fill="hold">
                            <p:stCondLst>
                              <p:cond delay="1100"/>
                            </p:stCondLst>
                            <p:childTnLst>
                              <p:par>
                                <p:cTn id="23" presetID="16" presetClass="entr" presetSubtype="21"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barn(inVertical)">
                                      <p:cBhvr>
                                        <p:cTn id="2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1" grpId="0"/>
      <p:bldP spid="21" grpId="0" animBg="1"/>
      <p:bldP spid="28"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-1 </a:t>
            </a:r>
            <a:r>
              <a:rPr lang="zh-CN" altLang="en-US" b="1" dirty="0"/>
              <a:t>数据库命名规则</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a:extLst>
              <a:ext uri="{FF2B5EF4-FFF2-40B4-BE49-F238E27FC236}">
                <a16:creationId xmlns:a16="http://schemas.microsoft.com/office/drawing/2014/main" id="{01E146BE-8AE1-43CB-A717-109CC71896AF}"/>
              </a:ext>
            </a:extLst>
          </p:cNvPr>
          <p:cNvSpPr txBox="1"/>
          <p:nvPr/>
        </p:nvSpPr>
        <p:spPr>
          <a:xfrm>
            <a:off x="1619672" y="1437338"/>
            <a:ext cx="6613092" cy="1938992"/>
          </a:xfrm>
          <a:prstGeom prst="rect">
            <a:avLst/>
          </a:prstGeom>
          <a:noFill/>
        </p:spPr>
        <p:txBody>
          <a:bodyPr wrap="none" lIns="0" tIns="0" rIns="0" bIns="0" rtlCol="0">
            <a:spAutoFit/>
          </a:bodyPr>
          <a:lstStyle/>
          <a:p>
            <a:pPr lvl="0"/>
            <a:r>
              <a:rPr lang="zh-CN" altLang="zh-CN" dirty="0"/>
              <a:t>网络参数配置表：</a:t>
            </a:r>
            <a:r>
              <a:rPr lang="en-US" altLang="zh-CN" dirty="0" err="1"/>
              <a:t>TblNetConfiguration</a:t>
            </a:r>
            <a:endParaRPr lang="zh-CN" altLang="zh-CN" dirty="0"/>
          </a:p>
          <a:p>
            <a:pPr lvl="0"/>
            <a:r>
              <a:rPr lang="zh-CN" altLang="zh-CN" dirty="0"/>
              <a:t>组件重要状态参数配置表：</a:t>
            </a:r>
            <a:r>
              <a:rPr lang="en-US" altLang="zh-CN" dirty="0" err="1"/>
              <a:t>TblImportStatus</a:t>
            </a:r>
            <a:endParaRPr lang="zh-CN" altLang="zh-CN" dirty="0"/>
          </a:p>
          <a:p>
            <a:pPr lvl="0"/>
            <a:r>
              <a:rPr lang="zh-CN" altLang="zh-CN" dirty="0"/>
              <a:t>任务信息存储表：</a:t>
            </a:r>
            <a:r>
              <a:rPr lang="en-US" altLang="zh-CN" dirty="0" err="1"/>
              <a:t>TblTask</a:t>
            </a:r>
            <a:endParaRPr lang="zh-CN" altLang="zh-CN" dirty="0"/>
          </a:p>
          <a:p>
            <a:pPr lvl="0"/>
            <a:r>
              <a:rPr lang="zh-CN" altLang="zh-CN" dirty="0"/>
              <a:t>任务状态修改记录表：</a:t>
            </a:r>
            <a:r>
              <a:rPr lang="en-US" altLang="zh-CN" dirty="0" err="1"/>
              <a:t>TblTaskStatusChange</a:t>
            </a:r>
            <a:endParaRPr lang="zh-CN" altLang="zh-CN" dirty="0"/>
          </a:p>
          <a:p>
            <a:pPr lvl="0"/>
            <a:r>
              <a:rPr lang="zh-CN" altLang="zh-CN" dirty="0"/>
              <a:t>组件状态信息存储表：</a:t>
            </a:r>
            <a:r>
              <a:rPr lang="en-US" altLang="zh-CN" dirty="0" err="1"/>
              <a:t>TblXXXSubSysStatus</a:t>
            </a:r>
            <a:r>
              <a:rPr lang="zh-CN" altLang="zh-CN" dirty="0"/>
              <a:t>（其中</a:t>
            </a:r>
            <a:r>
              <a:rPr lang="en-US" altLang="zh-CN" dirty="0"/>
              <a:t>XXX</a:t>
            </a:r>
            <a:r>
              <a:rPr lang="zh-CN" altLang="zh-CN" dirty="0"/>
              <a:t>为组件名称）</a:t>
            </a:r>
          </a:p>
          <a:p>
            <a:pPr lvl="0"/>
            <a:r>
              <a:rPr lang="zh-CN" altLang="zh-CN" dirty="0"/>
              <a:t>日志记录表：</a:t>
            </a:r>
            <a:r>
              <a:rPr lang="en-US" altLang="zh-CN" dirty="0" err="1"/>
              <a:t>TblLog</a:t>
            </a:r>
            <a:endParaRPr lang="zh-CN" altLang="zh-CN" dirty="0"/>
          </a:p>
          <a:p>
            <a:pPr lvl="0"/>
            <a:r>
              <a:rPr lang="zh-CN" altLang="zh-CN" dirty="0"/>
              <a:t>账户信息表：由总控系统定义 </a:t>
            </a:r>
          </a:p>
        </p:txBody>
      </p:sp>
    </p:spTree>
    <p:extLst>
      <p:ext uri="{BB962C8B-B14F-4D97-AF65-F5344CB8AC3E}">
        <p14:creationId xmlns:p14="http://schemas.microsoft.com/office/powerpoint/2010/main" val="323100521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-2 </a:t>
            </a:r>
            <a:r>
              <a:rPr lang="zh-CN" altLang="en-US" b="1" dirty="0"/>
              <a:t>网络配置信息</a:t>
            </a:r>
            <a:r>
              <a:rPr lang="en-US" altLang="zh-CN" b="1" dirty="0"/>
              <a:t>ER</a:t>
            </a:r>
            <a:r>
              <a:rPr lang="zh-CN" altLang="en-US" b="1" dirty="0"/>
              <a:t>图</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3" name="对象 42">
            <a:extLst>
              <a:ext uri="{FF2B5EF4-FFF2-40B4-BE49-F238E27FC236}">
                <a16:creationId xmlns:a16="http://schemas.microsoft.com/office/drawing/2014/main" id="{12075F2B-0365-4507-A20C-724A339ABFB9}"/>
              </a:ext>
            </a:extLst>
          </p:cNvPr>
          <p:cNvGraphicFramePr>
            <a:graphicFrameLocks noChangeAspect="1"/>
          </p:cNvGraphicFramePr>
          <p:nvPr>
            <p:extLst>
              <p:ext uri="{D42A27DB-BD31-4B8C-83A1-F6EECF244321}">
                <p14:modId xmlns:p14="http://schemas.microsoft.com/office/powerpoint/2010/main" val="1576384267"/>
              </p:ext>
            </p:extLst>
          </p:nvPr>
        </p:nvGraphicFramePr>
        <p:xfrm>
          <a:off x="1363275" y="1284660"/>
          <a:ext cx="5934075" cy="2257425"/>
        </p:xfrm>
        <a:graphic>
          <a:graphicData uri="http://schemas.openxmlformats.org/presentationml/2006/ole">
            <mc:AlternateContent xmlns:mc="http://schemas.openxmlformats.org/markup-compatibility/2006">
              <mc:Choice xmlns:v="urn:schemas-microsoft-com:vml" Requires="v">
                <p:oleObj spid="_x0000_s140292" name="Visio" r:id="rId3" imgW="7148269" imgH="2719162" progId="Visio.Drawing.15">
                  <p:embed/>
                </p:oleObj>
              </mc:Choice>
              <mc:Fallback>
                <p:oleObj name="Visio" r:id="rId3" imgW="7148269" imgH="2719162"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63275" y="1284660"/>
                        <a:ext cx="5934075" cy="22574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28288387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-2 </a:t>
            </a:r>
            <a:r>
              <a:rPr lang="zh-CN" altLang="en-US" b="1" dirty="0"/>
              <a:t>组件重要状态参数配置信息</a:t>
            </a:r>
            <a:r>
              <a:rPr lang="en-US" altLang="zh-CN" b="1" dirty="0"/>
              <a:t>ER</a:t>
            </a:r>
            <a:r>
              <a:rPr lang="zh-CN" altLang="en-US" b="1" dirty="0"/>
              <a:t>图</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4" name="对象 43">
            <a:extLst>
              <a:ext uri="{FF2B5EF4-FFF2-40B4-BE49-F238E27FC236}">
                <a16:creationId xmlns:a16="http://schemas.microsoft.com/office/drawing/2014/main" id="{4A6410A4-150C-4F07-B8F7-528D5FF06B49}"/>
              </a:ext>
            </a:extLst>
          </p:cNvPr>
          <p:cNvGraphicFramePr>
            <a:graphicFrameLocks noChangeAspect="1"/>
          </p:cNvGraphicFramePr>
          <p:nvPr>
            <p:extLst>
              <p:ext uri="{D42A27DB-BD31-4B8C-83A1-F6EECF244321}">
                <p14:modId xmlns:p14="http://schemas.microsoft.com/office/powerpoint/2010/main" val="187283688"/>
              </p:ext>
            </p:extLst>
          </p:nvPr>
        </p:nvGraphicFramePr>
        <p:xfrm>
          <a:off x="1282343" y="1505135"/>
          <a:ext cx="5929313" cy="1733550"/>
        </p:xfrm>
        <a:graphic>
          <a:graphicData uri="http://schemas.openxmlformats.org/presentationml/2006/ole">
            <mc:AlternateContent xmlns:mc="http://schemas.openxmlformats.org/markup-compatibility/2006">
              <mc:Choice xmlns:v="urn:schemas-microsoft-com:vml" Requires="v">
                <p:oleObj spid="_x0000_s142340" name="Visio" r:id="rId3" imgW="8891477" imgH="2600384" progId="Visio.Drawing.15">
                  <p:embed/>
                </p:oleObj>
              </mc:Choice>
              <mc:Fallback>
                <p:oleObj name="Visio" r:id="rId3" imgW="8891477" imgH="260038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2343" y="1505135"/>
                        <a:ext cx="5929313" cy="17335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06848348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4686072" cy="277143"/>
          </a:xfrm>
        </p:spPr>
        <p:txBody>
          <a:bodyPr/>
          <a:lstStyle/>
          <a:p>
            <a:r>
              <a:rPr lang="en-US" altLang="zh-CN" sz="2400" b="1" dirty="0">
                <a:solidFill>
                  <a:srgbClr val="F87A08"/>
                </a:solidFill>
              </a:rPr>
              <a:t>3</a:t>
            </a:r>
            <a:r>
              <a:rPr lang="en-US" altLang="zh-CN" b="1" dirty="0"/>
              <a:t>-2 </a:t>
            </a:r>
            <a:r>
              <a:rPr lang="zh-CN" altLang="en-US" b="1" dirty="0"/>
              <a:t>任务信息存储表和任务状态修改记录</a:t>
            </a:r>
            <a:r>
              <a:rPr lang="en-US" altLang="zh-CN" b="1" dirty="0"/>
              <a:t>ER</a:t>
            </a:r>
            <a:r>
              <a:rPr lang="zh-CN" altLang="en-US" b="1" dirty="0"/>
              <a:t>图</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3" name="Rectangle 2">
            <a:extLst>
              <a:ext uri="{FF2B5EF4-FFF2-40B4-BE49-F238E27FC236}">
                <a16:creationId xmlns:a16="http://schemas.microsoft.com/office/drawing/2014/main" id="{63F0E246-643E-4E59-B15D-07E40DE77E1A}"/>
              </a:ext>
            </a:extLst>
          </p:cNvPr>
          <p:cNvSpPr>
            <a:spLocks noChangeArrowheads="1"/>
          </p:cNvSpPr>
          <p:nvPr/>
        </p:nvSpPr>
        <p:spPr bwMode="auto">
          <a:xfrm>
            <a:off x="1363275" y="130860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5" name="对象 44">
            <a:extLst>
              <a:ext uri="{FF2B5EF4-FFF2-40B4-BE49-F238E27FC236}">
                <a16:creationId xmlns:a16="http://schemas.microsoft.com/office/drawing/2014/main" id="{F4CD0726-FE0B-4E96-A97E-E73C133CACD2}"/>
              </a:ext>
            </a:extLst>
          </p:cNvPr>
          <p:cNvGraphicFramePr>
            <a:graphicFrameLocks noChangeAspect="1"/>
          </p:cNvGraphicFramePr>
          <p:nvPr>
            <p:extLst>
              <p:ext uri="{D42A27DB-BD31-4B8C-83A1-F6EECF244321}">
                <p14:modId xmlns:p14="http://schemas.microsoft.com/office/powerpoint/2010/main" val="1601015486"/>
              </p:ext>
            </p:extLst>
          </p:nvPr>
        </p:nvGraphicFramePr>
        <p:xfrm>
          <a:off x="1476295" y="1397275"/>
          <a:ext cx="5938838" cy="2148890"/>
        </p:xfrm>
        <a:graphic>
          <a:graphicData uri="http://schemas.openxmlformats.org/presentationml/2006/ole">
            <mc:AlternateContent xmlns:mc="http://schemas.openxmlformats.org/markup-compatibility/2006">
              <mc:Choice xmlns:v="urn:schemas-microsoft-com:vml" Requires="v">
                <p:oleObj spid="_x0000_s143364" name="Visio" r:id="rId3" imgW="12144508" imgH="2609929" progId="Visio.Drawing.15">
                  <p:embed/>
                </p:oleObj>
              </mc:Choice>
              <mc:Fallback>
                <p:oleObj name="Visio" r:id="rId3" imgW="12144508" imgH="2609929"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6295" y="1397275"/>
                        <a:ext cx="5938838" cy="2148890"/>
                      </a:xfrm>
                      <a:prstGeom prst="rect">
                        <a:avLst/>
                      </a:prstGeom>
                      <a:noFill/>
                    </p:spPr>
                  </p:pic>
                </p:oleObj>
              </mc:Fallback>
            </mc:AlternateContent>
          </a:graphicData>
        </a:graphic>
      </p:graphicFrame>
    </p:spTree>
    <p:extLst>
      <p:ext uri="{BB962C8B-B14F-4D97-AF65-F5344CB8AC3E}">
        <p14:creationId xmlns:p14="http://schemas.microsoft.com/office/powerpoint/2010/main" val="70985001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-2 </a:t>
            </a:r>
            <a:r>
              <a:rPr lang="zh-CN" altLang="en-US" b="1" dirty="0"/>
              <a:t>组件状态信息</a:t>
            </a:r>
            <a:r>
              <a:rPr lang="en-US" altLang="zh-CN" b="1" dirty="0"/>
              <a:t>ER</a:t>
            </a:r>
            <a:r>
              <a:rPr lang="zh-CN" altLang="en-US" b="1" dirty="0"/>
              <a:t>图</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3" name="Rectangle 2">
            <a:extLst>
              <a:ext uri="{FF2B5EF4-FFF2-40B4-BE49-F238E27FC236}">
                <a16:creationId xmlns:a16="http://schemas.microsoft.com/office/drawing/2014/main" id="{A5D66965-C322-46F2-A81D-845D3BAAE8B8}"/>
              </a:ext>
            </a:extLst>
          </p:cNvPr>
          <p:cNvSpPr>
            <a:spLocks noChangeArrowheads="1"/>
          </p:cNvSpPr>
          <p:nvPr/>
        </p:nvSpPr>
        <p:spPr bwMode="auto">
          <a:xfrm>
            <a:off x="1259632" y="131220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5" name="对象 44">
            <a:extLst>
              <a:ext uri="{FF2B5EF4-FFF2-40B4-BE49-F238E27FC236}">
                <a16:creationId xmlns:a16="http://schemas.microsoft.com/office/drawing/2014/main" id="{8BA61FF4-E8D6-4C65-AC46-391AEAF01BC2}"/>
              </a:ext>
            </a:extLst>
          </p:cNvPr>
          <p:cNvGraphicFramePr>
            <a:graphicFrameLocks noChangeAspect="1"/>
          </p:cNvGraphicFramePr>
          <p:nvPr>
            <p:extLst>
              <p:ext uri="{D42A27DB-BD31-4B8C-83A1-F6EECF244321}">
                <p14:modId xmlns:p14="http://schemas.microsoft.com/office/powerpoint/2010/main" val="1491922695"/>
              </p:ext>
            </p:extLst>
          </p:nvPr>
        </p:nvGraphicFramePr>
        <p:xfrm>
          <a:off x="1259632" y="1312207"/>
          <a:ext cx="5934075" cy="2252663"/>
        </p:xfrm>
        <a:graphic>
          <a:graphicData uri="http://schemas.openxmlformats.org/presentationml/2006/ole">
            <mc:AlternateContent xmlns:mc="http://schemas.openxmlformats.org/markup-compatibility/2006">
              <mc:Choice xmlns:v="urn:schemas-microsoft-com:vml" Requires="v">
                <p:oleObj spid="_x0000_s144388" name="Visio" r:id="rId3" imgW="7167407" imgH="2719162" progId="Visio.Drawing.15">
                  <p:embed/>
                </p:oleObj>
              </mc:Choice>
              <mc:Fallback>
                <p:oleObj name="Visio" r:id="rId3" imgW="7167407" imgH="2719162"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9632" y="1312207"/>
                        <a:ext cx="5934075" cy="22526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45647448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-2</a:t>
            </a:r>
            <a:r>
              <a:rPr lang="zh-CN" altLang="en-US" b="1" dirty="0"/>
              <a:t> 日志记录信息</a:t>
            </a:r>
            <a:r>
              <a:rPr lang="en-US" altLang="zh-CN" b="1" dirty="0"/>
              <a:t>ER</a:t>
            </a:r>
            <a:r>
              <a:rPr lang="zh-CN" altLang="en-US" b="1" dirty="0"/>
              <a:t>图</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3" name="Rectangle 2">
            <a:extLst>
              <a:ext uri="{FF2B5EF4-FFF2-40B4-BE49-F238E27FC236}">
                <a16:creationId xmlns:a16="http://schemas.microsoft.com/office/drawing/2014/main" id="{A5D66965-C322-46F2-A81D-845D3BAAE8B8}"/>
              </a:ext>
            </a:extLst>
          </p:cNvPr>
          <p:cNvSpPr>
            <a:spLocks noChangeArrowheads="1"/>
          </p:cNvSpPr>
          <p:nvPr/>
        </p:nvSpPr>
        <p:spPr bwMode="auto">
          <a:xfrm>
            <a:off x="1259632" y="131220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7" name="Rectangle 4">
            <a:extLst>
              <a:ext uri="{FF2B5EF4-FFF2-40B4-BE49-F238E27FC236}">
                <a16:creationId xmlns:a16="http://schemas.microsoft.com/office/drawing/2014/main" id="{4A11A707-854E-41C1-94FB-D7E56AB69BC4}"/>
              </a:ext>
            </a:extLst>
          </p:cNvPr>
          <p:cNvSpPr>
            <a:spLocks noChangeArrowheads="1"/>
          </p:cNvSpPr>
          <p:nvPr/>
        </p:nvSpPr>
        <p:spPr bwMode="auto">
          <a:xfrm>
            <a:off x="1259632" y="120898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8" name="对象 47">
            <a:extLst>
              <a:ext uri="{FF2B5EF4-FFF2-40B4-BE49-F238E27FC236}">
                <a16:creationId xmlns:a16="http://schemas.microsoft.com/office/drawing/2014/main" id="{2EA543BC-0692-4FC6-AA2B-C70A4D4FB1B8}"/>
              </a:ext>
            </a:extLst>
          </p:cNvPr>
          <p:cNvGraphicFramePr>
            <a:graphicFrameLocks noChangeAspect="1"/>
          </p:cNvGraphicFramePr>
          <p:nvPr>
            <p:extLst>
              <p:ext uri="{D42A27DB-BD31-4B8C-83A1-F6EECF244321}">
                <p14:modId xmlns:p14="http://schemas.microsoft.com/office/powerpoint/2010/main" val="3714764415"/>
              </p:ext>
            </p:extLst>
          </p:nvPr>
        </p:nvGraphicFramePr>
        <p:xfrm>
          <a:off x="1259632" y="1208986"/>
          <a:ext cx="5934075" cy="2386013"/>
        </p:xfrm>
        <a:graphic>
          <a:graphicData uri="http://schemas.openxmlformats.org/presentationml/2006/ole">
            <mc:AlternateContent xmlns:mc="http://schemas.openxmlformats.org/markup-compatibility/2006">
              <mc:Choice xmlns:v="urn:schemas-microsoft-com:vml" Requires="v">
                <p:oleObj spid="_x0000_s145414" name="Visio" r:id="rId3" imgW="6767623" imgH="2719162" progId="Visio.Drawing.15">
                  <p:embed/>
                </p:oleObj>
              </mc:Choice>
              <mc:Fallback>
                <p:oleObj name="Visio" r:id="rId3" imgW="6767623" imgH="2719162"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9632" y="1208986"/>
                        <a:ext cx="5934075" cy="23860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16832516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-3</a:t>
            </a:r>
            <a:r>
              <a:rPr lang="zh-CN" altLang="en-US" b="1" dirty="0"/>
              <a:t> 逻辑结构设计</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3" name="Rectangle 2">
            <a:extLst>
              <a:ext uri="{FF2B5EF4-FFF2-40B4-BE49-F238E27FC236}">
                <a16:creationId xmlns:a16="http://schemas.microsoft.com/office/drawing/2014/main" id="{A5D66965-C322-46F2-A81D-845D3BAAE8B8}"/>
              </a:ext>
            </a:extLst>
          </p:cNvPr>
          <p:cNvSpPr>
            <a:spLocks noChangeArrowheads="1"/>
          </p:cNvSpPr>
          <p:nvPr/>
        </p:nvSpPr>
        <p:spPr bwMode="auto">
          <a:xfrm>
            <a:off x="1259632" y="131220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7" name="Rectangle 4">
            <a:extLst>
              <a:ext uri="{FF2B5EF4-FFF2-40B4-BE49-F238E27FC236}">
                <a16:creationId xmlns:a16="http://schemas.microsoft.com/office/drawing/2014/main" id="{4A11A707-854E-41C1-94FB-D7E56AB69BC4}"/>
              </a:ext>
            </a:extLst>
          </p:cNvPr>
          <p:cNvSpPr>
            <a:spLocks noChangeArrowheads="1"/>
          </p:cNvSpPr>
          <p:nvPr/>
        </p:nvSpPr>
        <p:spPr bwMode="auto">
          <a:xfrm>
            <a:off x="1259632" y="120898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4" name="Rectangle 2">
            <a:extLst>
              <a:ext uri="{FF2B5EF4-FFF2-40B4-BE49-F238E27FC236}">
                <a16:creationId xmlns:a16="http://schemas.microsoft.com/office/drawing/2014/main" id="{B8B7651B-9D7E-4CB3-99C1-EE90BC6B3780}"/>
              </a:ext>
            </a:extLst>
          </p:cNvPr>
          <p:cNvSpPr>
            <a:spLocks noChangeArrowheads="1"/>
          </p:cNvSpPr>
          <p:nvPr/>
        </p:nvSpPr>
        <p:spPr bwMode="auto">
          <a:xfrm>
            <a:off x="1349366" y="64761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5" name="对象 44">
            <a:extLst>
              <a:ext uri="{FF2B5EF4-FFF2-40B4-BE49-F238E27FC236}">
                <a16:creationId xmlns:a16="http://schemas.microsoft.com/office/drawing/2014/main" id="{9E6F187C-362D-41EF-9115-89481F4EA964}"/>
              </a:ext>
            </a:extLst>
          </p:cNvPr>
          <p:cNvGraphicFramePr>
            <a:graphicFrameLocks noChangeAspect="1"/>
          </p:cNvGraphicFramePr>
          <p:nvPr>
            <p:extLst>
              <p:ext uri="{D42A27DB-BD31-4B8C-83A1-F6EECF244321}">
                <p14:modId xmlns:p14="http://schemas.microsoft.com/office/powerpoint/2010/main" val="2566244360"/>
              </p:ext>
            </p:extLst>
          </p:nvPr>
        </p:nvGraphicFramePr>
        <p:xfrm>
          <a:off x="1349366" y="647614"/>
          <a:ext cx="5934075" cy="4429125"/>
        </p:xfrm>
        <a:graphic>
          <a:graphicData uri="http://schemas.openxmlformats.org/presentationml/2006/ole">
            <mc:AlternateContent xmlns:mc="http://schemas.openxmlformats.org/markup-compatibility/2006">
              <mc:Choice xmlns:v="urn:schemas-microsoft-com:vml" Requires="v">
                <p:oleObj spid="_x0000_s146435" name="Visio" r:id="rId3" imgW="7872346" imgH="5872074" progId="Visio.Drawing.15">
                  <p:embed/>
                </p:oleObj>
              </mc:Choice>
              <mc:Fallback>
                <p:oleObj name="Visio" r:id="rId3" imgW="7872346" imgH="5872074"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9366" y="647614"/>
                        <a:ext cx="5934075" cy="44291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299287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p:cNvSpPr>
            <a:spLocks noGrp="1"/>
          </p:cNvSpPr>
          <p:nvPr>
            <p:ph type="title"/>
          </p:nvPr>
        </p:nvSpPr>
        <p:spPr>
          <a:xfrm>
            <a:off x="606008" y="123478"/>
            <a:ext cx="3605952" cy="277143"/>
          </a:xfrm>
        </p:spPr>
        <p:txBody>
          <a:bodyPr/>
          <a:lstStyle/>
          <a:p>
            <a:r>
              <a:rPr lang="en-US" altLang="zh-CN" sz="2400" b="1" dirty="0">
                <a:solidFill>
                  <a:srgbClr val="F87A08"/>
                </a:solidFill>
              </a:rPr>
              <a:t>2</a:t>
            </a:r>
            <a:r>
              <a:rPr lang="en-US" altLang="zh-CN" b="1" dirty="0"/>
              <a:t>-3 </a:t>
            </a:r>
            <a:r>
              <a:rPr lang="zh-CN" altLang="en-US" b="1" dirty="0"/>
              <a:t>软件设计</a:t>
            </a:r>
            <a:r>
              <a:rPr lang="en-US" altLang="zh-CN" b="1" dirty="0"/>
              <a:t>-</a:t>
            </a:r>
            <a:r>
              <a:rPr lang="zh-CN" altLang="en-US" b="1" dirty="0"/>
              <a:t>控制工位软件模块说明</a:t>
            </a:r>
          </a:p>
        </p:txBody>
      </p:sp>
      <p:sp>
        <p:nvSpPr>
          <p:cNvPr id="6" name="KSO_Shape"/>
          <p:cNvSpPr>
            <a:spLocks/>
          </p:cNvSpPr>
          <p:nvPr/>
        </p:nvSpPr>
        <p:spPr bwMode="auto">
          <a:xfrm>
            <a:off x="264319" y="199473"/>
            <a:ext cx="279778" cy="19211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1">
              <a:lumMod val="40000"/>
              <a:lumOff val="60000"/>
            </a:schemeClr>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2" name="Rectangle 2">
            <a:extLst>
              <a:ext uri="{FF2B5EF4-FFF2-40B4-BE49-F238E27FC236}">
                <a16:creationId xmlns:a16="http://schemas.microsoft.com/office/drawing/2014/main" id="{3A0B62B1-1293-4823-BCA7-BF5482837AA2}"/>
              </a:ext>
            </a:extLst>
          </p:cNvPr>
          <p:cNvSpPr>
            <a:spLocks noChangeArrowheads="1"/>
          </p:cNvSpPr>
          <p:nvPr/>
        </p:nvSpPr>
        <p:spPr bwMode="auto">
          <a:xfrm>
            <a:off x="1547664" y="98757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6">
            <a:extLst>
              <a:ext uri="{FF2B5EF4-FFF2-40B4-BE49-F238E27FC236}">
                <a16:creationId xmlns:a16="http://schemas.microsoft.com/office/drawing/2014/main" id="{EEDE77CD-10C4-4941-927D-0AFA5699FD74}"/>
              </a:ext>
            </a:extLst>
          </p:cNvPr>
          <p:cNvSpPr>
            <a:spLocks noChangeArrowheads="1"/>
          </p:cNvSpPr>
          <p:nvPr/>
        </p:nvSpPr>
        <p:spPr bwMode="auto">
          <a:xfrm>
            <a:off x="755576" y="1059581"/>
            <a:ext cx="1208487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表格 3">
            <a:extLst>
              <a:ext uri="{FF2B5EF4-FFF2-40B4-BE49-F238E27FC236}">
                <a16:creationId xmlns:a16="http://schemas.microsoft.com/office/drawing/2014/main" id="{43EBDEC4-88D4-4E96-A267-2CF4D42EB456}"/>
              </a:ext>
            </a:extLst>
          </p:cNvPr>
          <p:cNvGraphicFramePr>
            <a:graphicFrameLocks noGrp="1"/>
          </p:cNvGraphicFramePr>
          <p:nvPr>
            <p:extLst>
              <p:ext uri="{D42A27DB-BD31-4B8C-83A1-F6EECF244321}">
                <p14:modId xmlns:p14="http://schemas.microsoft.com/office/powerpoint/2010/main" val="3746085298"/>
              </p:ext>
            </p:extLst>
          </p:nvPr>
        </p:nvGraphicFramePr>
        <p:xfrm>
          <a:off x="457199" y="699542"/>
          <a:ext cx="8229601" cy="4369771"/>
        </p:xfrm>
        <a:graphic>
          <a:graphicData uri="http://schemas.openxmlformats.org/drawingml/2006/table">
            <a:tbl>
              <a:tblPr firstRow="1" firstCol="1" bandRow="1">
                <a:tableStyleId>{5C22544A-7EE6-4342-B048-85BDC9FD1C3A}</a:tableStyleId>
              </a:tblPr>
              <a:tblGrid>
                <a:gridCol w="1619271">
                  <a:extLst>
                    <a:ext uri="{9D8B030D-6E8A-4147-A177-3AD203B41FA5}">
                      <a16:colId xmlns:a16="http://schemas.microsoft.com/office/drawing/2014/main" val="3627443277"/>
                    </a:ext>
                  </a:extLst>
                </a:gridCol>
                <a:gridCol w="2063482">
                  <a:extLst>
                    <a:ext uri="{9D8B030D-6E8A-4147-A177-3AD203B41FA5}">
                      <a16:colId xmlns:a16="http://schemas.microsoft.com/office/drawing/2014/main" val="4220005849"/>
                    </a:ext>
                  </a:extLst>
                </a:gridCol>
                <a:gridCol w="4546848">
                  <a:extLst>
                    <a:ext uri="{9D8B030D-6E8A-4147-A177-3AD203B41FA5}">
                      <a16:colId xmlns:a16="http://schemas.microsoft.com/office/drawing/2014/main" val="1194161687"/>
                    </a:ext>
                  </a:extLst>
                </a:gridCol>
              </a:tblGrid>
              <a:tr h="167511">
                <a:tc>
                  <a:txBody>
                    <a:bodyPr/>
                    <a:lstStyle/>
                    <a:p>
                      <a:pPr>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子模块</a:t>
                      </a:r>
                    </a:p>
                  </a:txBody>
                  <a:tcPr marL="68527" marR="68527" marT="0" marB="0"/>
                </a:tc>
                <a:tc>
                  <a:txBody>
                    <a:bodyPr/>
                    <a:lstStyle/>
                    <a:p>
                      <a:pPr>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模块描述</a:t>
                      </a:r>
                    </a:p>
                  </a:txBody>
                  <a:tcPr marL="68527" marR="68527" marT="0" marB="0"/>
                </a:tc>
                <a:extLst>
                  <a:ext uri="{0D108BD9-81ED-4DB2-BD59-A6C34878D82A}">
                    <a16:rowId xmlns:a16="http://schemas.microsoft.com/office/drawing/2014/main" val="1554312510"/>
                  </a:ext>
                </a:extLst>
              </a:tr>
              <a:tr h="264408">
                <a:tc>
                  <a:txBody>
                    <a:bodyPr/>
                    <a:lstStyle/>
                    <a:p>
                      <a:pPr algn="just">
                        <a:lnSpc>
                          <a:spcPts val="2300"/>
                        </a:lnSpc>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账户登录界面模块</a:t>
                      </a:r>
                    </a:p>
                  </a:txBody>
                  <a:tcPr marL="68527" marR="68527" marT="0" marB="0"/>
                </a:tc>
                <a:tc>
                  <a:txBody>
                    <a:bodyPr/>
                    <a:lstStyle/>
                    <a:p>
                      <a:pPr>
                        <a:spcAft>
                          <a:spcPts val="0"/>
                        </a:spcAft>
                      </a:pPr>
                      <a:r>
                        <a:rPr lang="en-US" sz="1100" kern="100" dirty="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 </a:t>
                      </a:r>
                      <a:endParaRPr lang="zh-CN" altLang="en-US" sz="1100" kern="100" dirty="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endParaRPr>
                    </a:p>
                  </a:txBody>
                  <a:tcPr marL="68527" marR="68527"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在软件启动后显示，待定用户输入账户名和密码登录软件</a:t>
                      </a:r>
                    </a:p>
                  </a:txBody>
                  <a:tcPr marL="68527" marR="68527" marT="0" marB="0"/>
                </a:tc>
                <a:extLst>
                  <a:ext uri="{0D108BD9-81ED-4DB2-BD59-A6C34878D82A}">
                    <a16:rowId xmlns:a16="http://schemas.microsoft.com/office/drawing/2014/main" val="1029745764"/>
                  </a:ext>
                </a:extLst>
              </a:tr>
              <a:tr h="288032">
                <a:tc>
                  <a:txBody>
                    <a:bodyPr/>
                    <a:lstStyle/>
                    <a:p>
                      <a:pPr algn="just">
                        <a:lnSpc>
                          <a:spcPts val="2300"/>
                        </a:lnSpc>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账户管理界面模块</a:t>
                      </a:r>
                    </a:p>
                  </a:txBody>
                  <a:tcPr marL="68527" marR="68527" marT="0" marB="0"/>
                </a:tc>
                <a:tc>
                  <a:txBody>
                    <a:bodyPr/>
                    <a:lstStyle/>
                    <a:p>
                      <a:pPr algn="just">
                        <a:lnSpc>
                          <a:spcPts val="2300"/>
                        </a:lnSpc>
                        <a:spcAft>
                          <a:spcPts val="0"/>
                        </a:spcAft>
                      </a:pPr>
                      <a:r>
                        <a:rPr 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 </a:t>
                      </a:r>
                      <a:endPar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endParaRPr>
                    </a:p>
                  </a:txBody>
                  <a:tcPr marL="68527" marR="68527"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显示用户列表，提供新建账户、删除账户、修改账户信息的功能</a:t>
                      </a:r>
                    </a:p>
                  </a:txBody>
                  <a:tcPr marL="68527" marR="68527" marT="0" marB="0"/>
                </a:tc>
                <a:extLst>
                  <a:ext uri="{0D108BD9-81ED-4DB2-BD59-A6C34878D82A}">
                    <a16:rowId xmlns:a16="http://schemas.microsoft.com/office/drawing/2014/main" val="546982462"/>
                  </a:ext>
                </a:extLst>
              </a:tr>
              <a:tr h="288032">
                <a:tc rowSpan="3">
                  <a:txBody>
                    <a:bodyPr/>
                    <a:lstStyle/>
                    <a:p>
                      <a:pPr algn="just">
                        <a:lnSpc>
                          <a:spcPts val="2300"/>
                        </a:lnSpc>
                        <a:spcAft>
                          <a:spcPts val="0"/>
                        </a:spcAft>
                      </a:pPr>
                      <a:r>
                        <a:rPr lang="zh-CN" altLang="en-US" sz="1100" kern="10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参数设置界面模块</a:t>
                      </a:r>
                    </a:p>
                  </a:txBody>
                  <a:tcPr marL="68527" marR="68527"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数据库参数设置界面模块</a:t>
                      </a:r>
                    </a:p>
                  </a:txBody>
                  <a:tcPr marL="68527" marR="68527"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提供数据库参数设置界面，提供数据库参数设置功能</a:t>
                      </a:r>
                    </a:p>
                  </a:txBody>
                  <a:tcPr marL="68527" marR="68527" marT="0" marB="0"/>
                </a:tc>
                <a:extLst>
                  <a:ext uri="{0D108BD9-81ED-4DB2-BD59-A6C34878D82A}">
                    <a16:rowId xmlns:a16="http://schemas.microsoft.com/office/drawing/2014/main" val="1170871657"/>
                  </a:ext>
                </a:extLst>
              </a:tr>
              <a:tr h="252916">
                <a:tc vMerge="1">
                  <a:txBody>
                    <a:bodyPr/>
                    <a:lstStyle/>
                    <a:p>
                      <a:endParaRPr lang="zh-CN" altLang="en-US"/>
                    </a:p>
                  </a:txBody>
                  <a:tcPr/>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网络参数设置界面模块</a:t>
                      </a:r>
                    </a:p>
                  </a:txBody>
                  <a:tcPr marL="68527" marR="68527"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提供网络参数设置界面，提供网络参数设置功能</a:t>
                      </a:r>
                    </a:p>
                  </a:txBody>
                  <a:tcPr marL="68527" marR="68527" marT="0" marB="0"/>
                </a:tc>
                <a:extLst>
                  <a:ext uri="{0D108BD9-81ED-4DB2-BD59-A6C34878D82A}">
                    <a16:rowId xmlns:a16="http://schemas.microsoft.com/office/drawing/2014/main" val="284386906"/>
                  </a:ext>
                </a:extLst>
              </a:tr>
              <a:tr h="250945">
                <a:tc vMerge="1">
                  <a:txBody>
                    <a:bodyPr/>
                    <a:lstStyle/>
                    <a:p>
                      <a:endParaRPr lang="zh-CN" altLang="en-US"/>
                    </a:p>
                  </a:txBody>
                  <a:tcPr/>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组件重要状态显示设置界面模块</a:t>
                      </a:r>
                    </a:p>
                  </a:txBody>
                  <a:tcPr marL="68527" marR="68527" marT="0" marB="0"/>
                </a:tc>
                <a:tc>
                  <a:txBody>
                    <a:bodyPr/>
                    <a:lstStyle/>
                    <a:p>
                      <a:pPr algn="just">
                        <a:lnSpc>
                          <a:spcPts val="2300"/>
                        </a:lnSpc>
                        <a:spcAft>
                          <a:spcPts val="0"/>
                        </a:spcAft>
                      </a:pPr>
                      <a:r>
                        <a:rPr lang="zh-CN" altLang="en-US" sz="1100" kern="100" dirty="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提供组件重要状态显示设置界面，提组件重要状态显示设置功能</a:t>
                      </a:r>
                    </a:p>
                  </a:txBody>
                  <a:tcPr marL="68527" marR="68527" marT="0" marB="0"/>
                </a:tc>
                <a:extLst>
                  <a:ext uri="{0D108BD9-81ED-4DB2-BD59-A6C34878D82A}">
                    <a16:rowId xmlns:a16="http://schemas.microsoft.com/office/drawing/2014/main" val="1418537057"/>
                  </a:ext>
                </a:extLst>
              </a:tr>
              <a:tr h="285866">
                <a:tc rowSpan="3">
                  <a:txBody>
                    <a:bodyPr/>
                    <a:lstStyle/>
                    <a:p>
                      <a:pPr algn="just">
                        <a:lnSpc>
                          <a:spcPts val="2300"/>
                        </a:lnSpc>
                        <a:spcAft>
                          <a:spcPts val="0"/>
                        </a:spcAft>
                      </a:pPr>
                      <a:r>
                        <a:rPr lang="zh-CN" altLang="en-US" sz="1100" kern="100" dirty="0">
                          <a:solidFill>
                            <a:schemeClr val="bg1"/>
                          </a:solidFill>
                          <a:effectLst/>
                          <a:latin typeface="Times New Roman" panose="02020603050405020304" pitchFamily="18" charset="0"/>
                          <a:ea typeface="微软雅黑 Light" panose="020B0502040204020203" pitchFamily="34" charset="-122"/>
                          <a:cs typeface="Times New Roman" panose="02020603050405020304" pitchFamily="18" charset="0"/>
                        </a:rPr>
                        <a:t>任务界面模块</a:t>
                      </a:r>
                    </a:p>
                  </a:txBody>
                  <a:tcPr marL="68580" marR="68580"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任务编辑下发界面模块</a:t>
                      </a:r>
                    </a:p>
                  </a:txBody>
                  <a:tcPr marL="68580" marR="68580"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提供任务编辑界面，用户输入任务信息，下发到指定组件</a:t>
                      </a:r>
                    </a:p>
                  </a:txBody>
                  <a:tcPr marL="68580" marR="68580" marT="0" marB="0"/>
                </a:tc>
                <a:extLst>
                  <a:ext uri="{0D108BD9-81ED-4DB2-BD59-A6C34878D82A}">
                    <a16:rowId xmlns:a16="http://schemas.microsoft.com/office/drawing/2014/main" val="580380930"/>
                  </a:ext>
                </a:extLst>
              </a:tr>
              <a:tr h="288032">
                <a:tc vMerge="1">
                  <a:txBody>
                    <a:bodyPr/>
                    <a:lstStyle/>
                    <a:p>
                      <a:endParaRPr lang="zh-CN" altLang="en-US"/>
                    </a:p>
                  </a:txBody>
                  <a:tcPr/>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任务状态修改界面模块</a:t>
                      </a:r>
                    </a:p>
                  </a:txBody>
                  <a:tcPr marL="68580" marR="68580" marT="0" marB="0"/>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提供任务修改界面，提供任务状态修改的功能</a:t>
                      </a:r>
                    </a:p>
                  </a:txBody>
                  <a:tcPr marL="68580" marR="68580" marT="0" marB="0"/>
                </a:tc>
                <a:extLst>
                  <a:ext uri="{0D108BD9-81ED-4DB2-BD59-A6C34878D82A}">
                    <a16:rowId xmlns:a16="http://schemas.microsoft.com/office/drawing/2014/main" val="1755229626"/>
                  </a:ext>
                </a:extLst>
              </a:tr>
              <a:tr h="288032">
                <a:tc vMerge="1">
                  <a:txBody>
                    <a:bodyPr/>
                    <a:lstStyle/>
                    <a:p>
                      <a:endParaRPr lang="zh-CN" altLang="en-US"/>
                    </a:p>
                  </a:txBody>
                  <a:tcPr/>
                </a:tc>
                <a:tc>
                  <a:txBody>
                    <a:bodyPr/>
                    <a:lstStyle/>
                    <a:p>
                      <a:pPr algn="just">
                        <a:lnSpc>
                          <a:spcPts val="2300"/>
                        </a:lnSpc>
                        <a:spcAft>
                          <a:spcPts val="0"/>
                        </a:spcAft>
                      </a:pPr>
                      <a:r>
                        <a:rPr lang="zh-CN" altLang="en-US" sz="1100" kern="10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任务状态显示界面模块</a:t>
                      </a:r>
                    </a:p>
                  </a:txBody>
                  <a:tcPr marL="68580" marR="68580" marT="0" marB="0"/>
                </a:tc>
                <a:tc>
                  <a:txBody>
                    <a:bodyPr/>
                    <a:lstStyle/>
                    <a:p>
                      <a:pPr algn="just">
                        <a:lnSpc>
                          <a:spcPts val="2300"/>
                        </a:lnSpc>
                        <a:spcAft>
                          <a:spcPts val="0"/>
                        </a:spcAft>
                      </a:pPr>
                      <a:r>
                        <a:rPr lang="zh-CN" altLang="en-US" sz="1100" kern="100" dirty="0">
                          <a:solidFill>
                            <a:schemeClr val="dk1"/>
                          </a:solidFill>
                          <a:effectLst/>
                          <a:latin typeface="Times New Roman" panose="02020603050405020304" pitchFamily="18" charset="0"/>
                          <a:ea typeface="微软雅黑 Light" panose="020B0502040204020203" pitchFamily="34" charset="-122"/>
                          <a:cs typeface="Times New Roman" panose="02020603050405020304" pitchFamily="18" charset="0"/>
                        </a:rPr>
                        <a:t>在软件主界面上实时显示各个任务的执行状态</a:t>
                      </a:r>
                    </a:p>
                  </a:txBody>
                  <a:tcPr marL="68580" marR="68580" marT="0" marB="0"/>
                </a:tc>
                <a:extLst>
                  <a:ext uri="{0D108BD9-81ED-4DB2-BD59-A6C34878D82A}">
                    <a16:rowId xmlns:a16="http://schemas.microsoft.com/office/drawing/2014/main" val="3016291448"/>
                  </a:ext>
                </a:extLst>
              </a:tr>
              <a:tr h="288032">
                <a:tc rowSpan="3">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状态显示界面模块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系统运行状态显示界面模块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在软件主界面上显示辐射防护集成与监控系统运行状态信息</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280754954"/>
                  </a:ext>
                </a:extLst>
              </a:tr>
              <a:tr h="288032">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组件运行概况显示界面模块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在软件主界面上显示</a:t>
                      </a:r>
                      <a:r>
                        <a:rPr lang="en-US" sz="1100" kern="100">
                          <a:effectLst/>
                          <a:latin typeface="Times New Roman" panose="02020603050405020304" pitchFamily="18" charset="0"/>
                          <a:ea typeface="微软雅黑 Light" panose="020B0502040204020203" pitchFamily="34" charset="-122"/>
                          <a:cs typeface="Times New Roman" panose="02020603050405020304" pitchFamily="18" charset="0"/>
                        </a:rPr>
                        <a:t>9</a:t>
                      </a: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个组件的基本运行状态信息</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900073772"/>
                  </a:ext>
                </a:extLst>
              </a:tr>
              <a:tr h="288032">
                <a:tc vMerge="1">
                  <a:txBody>
                    <a:bodyPr/>
                    <a:lstStyle/>
                    <a:p>
                      <a:endParaRPr lang="zh-CN" altLang="en-US"/>
                    </a:p>
                  </a:txBody>
                  <a:tcPr/>
                </a:tc>
                <a:tc>
                  <a:txBody>
                    <a:bodyPr/>
                    <a:lstStyle/>
                    <a:p>
                      <a:pPr algn="just">
                        <a:lnSpc>
                          <a:spcPts val="2300"/>
                        </a:lnSpc>
                        <a:spcAft>
                          <a:spcPts val="0"/>
                        </a:spcAft>
                      </a:pPr>
                      <a:r>
                        <a:rPr lang="zh-CN" sz="1100" kern="100">
                          <a:effectLst/>
                          <a:latin typeface="Times New Roman" panose="02020603050405020304" pitchFamily="18" charset="0"/>
                          <a:ea typeface="微软雅黑 Light" panose="020B0502040204020203" pitchFamily="34" charset="-122"/>
                          <a:cs typeface="Times New Roman" panose="02020603050405020304" pitchFamily="18" charset="0"/>
                        </a:rPr>
                        <a:t>组件重要状态显示界面模块</a:t>
                      </a:r>
                      <a:endParaRPr lang="zh-CN" sz="1400" kern="10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在软件主界面显示用户勾选的组件重要状态</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940688221"/>
                  </a:ext>
                </a:extLst>
              </a:tr>
              <a:tr h="288032">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组件界面模块</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en-US" sz="1100" kern="100" dirty="0">
                          <a:effectLst/>
                          <a:latin typeface="微软雅黑 Light" panose="020B0502040204020203" pitchFamily="34" charset="-122"/>
                          <a:ea typeface="仿宋" panose="02010609060101010101" pitchFamily="49" charset="-122"/>
                          <a:cs typeface="Times New Roman" panose="02020603050405020304" pitchFamily="18" charset="0"/>
                        </a:rPr>
                        <a:t> </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tc>
                  <a:txBody>
                    <a:bodyPr/>
                    <a:lstStyle/>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在组件界面上实时显示组件的运行状态</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在组件界面提供组件参数设置功能，对组件进行远程控制</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p>
                      <a:pPr algn="just">
                        <a:lnSpc>
                          <a:spcPts val="2300"/>
                        </a:lnSpc>
                        <a:spcAft>
                          <a:spcPts val="0"/>
                        </a:spcAft>
                      </a:pPr>
                      <a:r>
                        <a:rPr lang="zh-CN" sz="1100" kern="100" dirty="0">
                          <a:effectLst/>
                          <a:latin typeface="Times New Roman" panose="02020603050405020304" pitchFamily="18" charset="0"/>
                          <a:ea typeface="微软雅黑 Light" panose="020B0502040204020203" pitchFamily="34" charset="-122"/>
                          <a:cs typeface="Times New Roman" panose="02020603050405020304" pitchFamily="18" charset="0"/>
                        </a:rPr>
                        <a:t>在组件界面上以独立的区域显示组件中网络摄像头捕获的视频图像</a:t>
                      </a:r>
                      <a:endParaRPr lang="zh-CN" sz="1400" kern="100" dirty="0">
                        <a:effectLst/>
                        <a:latin typeface="Times New Roman" panose="02020603050405020304" pitchFamily="18" charset="0"/>
                        <a:ea typeface="仿宋" panose="02010609060101010101" pitchFamily="49" charset="-122"/>
                        <a:cs typeface="Times New Roman" panose="02020603050405020304" pitchFamily="18" charset="0"/>
                      </a:endParaRPr>
                    </a:p>
                  </a:txBody>
                  <a:tcPr marL="68580" marR="68580" marT="0" marB="0"/>
                </a:tc>
                <a:extLst>
                  <a:ext uri="{0D108BD9-81ED-4DB2-BD59-A6C34878D82A}">
                    <a16:rowId xmlns:a16="http://schemas.microsoft.com/office/drawing/2014/main" val="682025975"/>
                  </a:ext>
                </a:extLst>
              </a:tr>
            </a:tbl>
          </a:graphicData>
        </a:graphic>
      </p:graphicFrame>
    </p:spTree>
    <p:extLst>
      <p:ext uri="{BB962C8B-B14F-4D97-AF65-F5344CB8AC3E}">
        <p14:creationId xmlns:p14="http://schemas.microsoft.com/office/powerpoint/2010/main" val="124730262"/>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7F44B8-B7C5-4A73-BD54-860597F23037}"/>
              </a:ext>
            </a:extLst>
          </p:cNvPr>
          <p:cNvSpPr>
            <a:spLocks noGrp="1"/>
          </p:cNvSpPr>
          <p:nvPr>
            <p:ph type="title"/>
          </p:nvPr>
        </p:nvSpPr>
        <p:spPr>
          <a:xfrm>
            <a:off x="606008" y="123478"/>
            <a:ext cx="3749968" cy="277143"/>
          </a:xfrm>
        </p:spPr>
        <p:txBody>
          <a:bodyPr/>
          <a:lstStyle/>
          <a:p>
            <a:r>
              <a:rPr lang="en-US" altLang="zh-CN" sz="2400" b="1" dirty="0">
                <a:solidFill>
                  <a:srgbClr val="F87A08"/>
                </a:solidFill>
              </a:rPr>
              <a:t>3</a:t>
            </a:r>
            <a:r>
              <a:rPr lang="en-US" altLang="zh-CN" b="1" dirty="0"/>
              <a:t>-4</a:t>
            </a:r>
            <a:r>
              <a:rPr lang="zh-CN" altLang="en-US" b="1" dirty="0"/>
              <a:t> 安全保密设计</a:t>
            </a:r>
            <a:endParaRPr lang="zh-CN" altLang="en-US" dirty="0"/>
          </a:p>
        </p:txBody>
      </p:sp>
      <p:sp>
        <p:nvSpPr>
          <p:cNvPr id="3" name="Rectangle 2">
            <a:extLst>
              <a:ext uri="{FF2B5EF4-FFF2-40B4-BE49-F238E27FC236}">
                <a16:creationId xmlns:a16="http://schemas.microsoft.com/office/drawing/2014/main" id="{288B4FDB-F5B3-41CB-A1C2-A86BF4C87F35}"/>
              </a:ext>
            </a:extLst>
          </p:cNvPr>
          <p:cNvSpPr>
            <a:spLocks noChangeArrowheads="1"/>
          </p:cNvSpPr>
          <p:nvPr/>
        </p:nvSpPr>
        <p:spPr bwMode="auto">
          <a:xfrm>
            <a:off x="539552" y="7715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a:extLst>
              <a:ext uri="{FF2B5EF4-FFF2-40B4-BE49-F238E27FC236}">
                <a16:creationId xmlns:a16="http://schemas.microsoft.com/office/drawing/2014/main" id="{938CFE5E-676A-443A-9B6D-6B9D501622CB}"/>
              </a:ext>
            </a:extLst>
          </p:cNvPr>
          <p:cNvSpPr>
            <a:spLocks noChangeArrowheads="1"/>
          </p:cNvSpPr>
          <p:nvPr/>
        </p:nvSpPr>
        <p:spPr bwMode="auto">
          <a:xfrm>
            <a:off x="755576" y="62753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A0E7B5AC-628B-4DE4-8E97-537C1863E6B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0AD29326-5083-4E65-9CA2-8285CD6C3992}"/>
              </a:ext>
            </a:extLst>
          </p:cNvPr>
          <p:cNvSpPr>
            <a:spLocks noChangeArrowheads="1"/>
          </p:cNvSpPr>
          <p:nvPr/>
        </p:nvSpPr>
        <p:spPr bwMode="auto">
          <a:xfrm>
            <a:off x="395536" y="-274904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id="{1DF707D6-0146-4457-9CC6-F755DEA65AC2}"/>
              </a:ext>
            </a:extLst>
          </p:cNvPr>
          <p:cNvSpPr>
            <a:spLocks noChangeArrowheads="1"/>
          </p:cNvSpPr>
          <p:nvPr/>
        </p:nvSpPr>
        <p:spPr bwMode="auto">
          <a:xfrm>
            <a:off x="107504" y="-2448272"/>
            <a:ext cx="7317444"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9" name="Rectangle 2">
            <a:extLst>
              <a:ext uri="{FF2B5EF4-FFF2-40B4-BE49-F238E27FC236}">
                <a16:creationId xmlns:a16="http://schemas.microsoft.com/office/drawing/2014/main" id="{6F32ECB1-0655-4EFE-B18A-7A3A92501E53}"/>
              </a:ext>
            </a:extLst>
          </p:cNvPr>
          <p:cNvSpPr>
            <a:spLocks noChangeArrowheads="1"/>
          </p:cNvSpPr>
          <p:nvPr/>
        </p:nvSpPr>
        <p:spPr bwMode="auto">
          <a:xfrm>
            <a:off x="1259632" y="8981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4">
            <a:extLst>
              <a:ext uri="{FF2B5EF4-FFF2-40B4-BE49-F238E27FC236}">
                <a16:creationId xmlns:a16="http://schemas.microsoft.com/office/drawing/2014/main" id="{4C97D8FB-AB88-482C-94C9-6DCF57D07ED2}"/>
              </a:ext>
            </a:extLst>
          </p:cNvPr>
          <p:cNvSpPr>
            <a:spLocks noChangeArrowheads="1"/>
          </p:cNvSpPr>
          <p:nvPr/>
        </p:nvSpPr>
        <p:spPr bwMode="auto">
          <a:xfrm>
            <a:off x="362824" y="555525"/>
            <a:ext cx="693452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1" name="Rectangle 2">
            <a:extLst>
              <a:ext uri="{FF2B5EF4-FFF2-40B4-BE49-F238E27FC236}">
                <a16:creationId xmlns:a16="http://schemas.microsoft.com/office/drawing/2014/main" id="{DBED4925-C35A-4358-899E-CD358F78AD31}"/>
              </a:ext>
            </a:extLst>
          </p:cNvPr>
          <p:cNvSpPr>
            <a:spLocks noChangeArrowheads="1"/>
          </p:cNvSpPr>
          <p:nvPr/>
        </p:nvSpPr>
        <p:spPr bwMode="auto">
          <a:xfrm>
            <a:off x="179512" y="5706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Rectangle 2">
            <a:extLst>
              <a:ext uri="{FF2B5EF4-FFF2-40B4-BE49-F238E27FC236}">
                <a16:creationId xmlns:a16="http://schemas.microsoft.com/office/drawing/2014/main" id="{1D0D2605-CC0A-4042-BF8E-A77CED5A85B0}"/>
              </a:ext>
            </a:extLst>
          </p:cNvPr>
          <p:cNvSpPr>
            <a:spLocks noChangeArrowheads="1"/>
          </p:cNvSpPr>
          <p:nvPr/>
        </p:nvSpPr>
        <p:spPr bwMode="auto">
          <a:xfrm>
            <a:off x="585787" y="80620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Rectangle 4">
            <a:extLst>
              <a:ext uri="{FF2B5EF4-FFF2-40B4-BE49-F238E27FC236}">
                <a16:creationId xmlns:a16="http://schemas.microsoft.com/office/drawing/2014/main" id="{96E3BD56-A415-4115-89E2-DD5FFDC7E57E}"/>
              </a:ext>
            </a:extLst>
          </p:cNvPr>
          <p:cNvSpPr>
            <a:spLocks noChangeArrowheads="1"/>
          </p:cNvSpPr>
          <p:nvPr/>
        </p:nvSpPr>
        <p:spPr bwMode="auto">
          <a:xfrm>
            <a:off x="1259632" y="28800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3" name="Rectangle 2">
            <a:extLst>
              <a:ext uri="{FF2B5EF4-FFF2-40B4-BE49-F238E27FC236}">
                <a16:creationId xmlns:a16="http://schemas.microsoft.com/office/drawing/2014/main" id="{D0951067-D08B-4B84-9463-06896FFE9C03}"/>
              </a:ext>
            </a:extLst>
          </p:cNvPr>
          <p:cNvSpPr>
            <a:spLocks noChangeArrowheads="1"/>
          </p:cNvSpPr>
          <p:nvPr/>
        </p:nvSpPr>
        <p:spPr bwMode="auto">
          <a:xfrm>
            <a:off x="429251" y="77502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5" name="Rectangle 2">
            <a:extLst>
              <a:ext uri="{FF2B5EF4-FFF2-40B4-BE49-F238E27FC236}">
                <a16:creationId xmlns:a16="http://schemas.microsoft.com/office/drawing/2014/main" id="{91454F3E-B0BB-47E2-B8B5-EBCE91D74870}"/>
              </a:ext>
            </a:extLst>
          </p:cNvPr>
          <p:cNvSpPr>
            <a:spLocks noChangeArrowheads="1"/>
          </p:cNvSpPr>
          <p:nvPr/>
        </p:nvSpPr>
        <p:spPr bwMode="auto">
          <a:xfrm>
            <a:off x="259970" y="8394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4">
            <a:extLst>
              <a:ext uri="{FF2B5EF4-FFF2-40B4-BE49-F238E27FC236}">
                <a16:creationId xmlns:a16="http://schemas.microsoft.com/office/drawing/2014/main" id="{CECA2612-29CE-438C-B486-AB1B98AEFB39}"/>
              </a:ext>
            </a:extLst>
          </p:cNvPr>
          <p:cNvSpPr>
            <a:spLocks noChangeArrowheads="1"/>
          </p:cNvSpPr>
          <p:nvPr/>
        </p:nvSpPr>
        <p:spPr bwMode="auto">
          <a:xfrm>
            <a:off x="227025" y="65034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4" name="Rectangle 2">
            <a:extLst>
              <a:ext uri="{FF2B5EF4-FFF2-40B4-BE49-F238E27FC236}">
                <a16:creationId xmlns:a16="http://schemas.microsoft.com/office/drawing/2014/main" id="{32E2151F-8BFB-474A-816A-6CE2FC1FCF47}"/>
              </a:ext>
            </a:extLst>
          </p:cNvPr>
          <p:cNvSpPr>
            <a:spLocks noChangeArrowheads="1"/>
          </p:cNvSpPr>
          <p:nvPr/>
        </p:nvSpPr>
        <p:spPr bwMode="auto">
          <a:xfrm>
            <a:off x="23944" y="-263082"/>
            <a:ext cx="788958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8" name="Rectangle 2">
            <a:extLst>
              <a:ext uri="{FF2B5EF4-FFF2-40B4-BE49-F238E27FC236}">
                <a16:creationId xmlns:a16="http://schemas.microsoft.com/office/drawing/2014/main" id="{6D9054F1-C42B-44EB-85B8-E1DAC388F16E}"/>
              </a:ext>
            </a:extLst>
          </p:cNvPr>
          <p:cNvSpPr>
            <a:spLocks noChangeArrowheads="1"/>
          </p:cNvSpPr>
          <p:nvPr/>
        </p:nvSpPr>
        <p:spPr bwMode="auto">
          <a:xfrm>
            <a:off x="175504" y="86876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 name="Rectangle 2">
            <a:extLst>
              <a:ext uri="{FF2B5EF4-FFF2-40B4-BE49-F238E27FC236}">
                <a16:creationId xmlns:a16="http://schemas.microsoft.com/office/drawing/2014/main" id="{4FA23A43-24FF-4662-B89A-65E38A8E509B}"/>
              </a:ext>
            </a:extLst>
          </p:cNvPr>
          <p:cNvSpPr>
            <a:spLocks noChangeArrowheads="1"/>
          </p:cNvSpPr>
          <p:nvPr/>
        </p:nvSpPr>
        <p:spPr bwMode="auto">
          <a:xfrm flipV="1">
            <a:off x="204852" y="6535"/>
            <a:ext cx="434519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0" name="Rectangle 2">
            <a:extLst>
              <a:ext uri="{FF2B5EF4-FFF2-40B4-BE49-F238E27FC236}">
                <a16:creationId xmlns:a16="http://schemas.microsoft.com/office/drawing/2014/main" id="{7159CF59-9414-487C-BF2B-BB2E0ACEAAFB}"/>
              </a:ext>
            </a:extLst>
          </p:cNvPr>
          <p:cNvSpPr>
            <a:spLocks noChangeArrowheads="1"/>
          </p:cNvSpPr>
          <p:nvPr/>
        </p:nvSpPr>
        <p:spPr bwMode="auto">
          <a:xfrm>
            <a:off x="259970" y="-32068"/>
            <a:ext cx="702099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1" name="Rectangle 2">
            <a:extLst>
              <a:ext uri="{FF2B5EF4-FFF2-40B4-BE49-F238E27FC236}">
                <a16:creationId xmlns:a16="http://schemas.microsoft.com/office/drawing/2014/main" id="{9DBEC446-1903-4002-9B13-BD190450113D}"/>
              </a:ext>
            </a:extLst>
          </p:cNvPr>
          <p:cNvSpPr>
            <a:spLocks noChangeArrowheads="1"/>
          </p:cNvSpPr>
          <p:nvPr/>
        </p:nvSpPr>
        <p:spPr bwMode="auto">
          <a:xfrm>
            <a:off x="384395" y="58614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2">
            <a:extLst>
              <a:ext uri="{FF2B5EF4-FFF2-40B4-BE49-F238E27FC236}">
                <a16:creationId xmlns:a16="http://schemas.microsoft.com/office/drawing/2014/main" id="{D6CBD75F-7D3A-4BCF-A3AA-0DF93BD239FD}"/>
              </a:ext>
            </a:extLst>
          </p:cNvPr>
          <p:cNvSpPr>
            <a:spLocks noChangeArrowheads="1"/>
          </p:cNvSpPr>
          <p:nvPr/>
        </p:nvSpPr>
        <p:spPr bwMode="auto">
          <a:xfrm flipV="1">
            <a:off x="425916" y="-201476"/>
            <a:ext cx="707180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Rectangle 2">
            <a:extLst>
              <a:ext uri="{FF2B5EF4-FFF2-40B4-BE49-F238E27FC236}">
                <a16:creationId xmlns:a16="http://schemas.microsoft.com/office/drawing/2014/main" id="{5B2F15B6-7923-4363-AF85-4A2DDC5BB625}"/>
              </a:ext>
            </a:extLst>
          </p:cNvPr>
          <p:cNvSpPr>
            <a:spLocks noChangeArrowheads="1"/>
          </p:cNvSpPr>
          <p:nvPr/>
        </p:nvSpPr>
        <p:spPr bwMode="auto">
          <a:xfrm>
            <a:off x="382920" y="63637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4" name="Rectangle 2">
            <a:extLst>
              <a:ext uri="{FF2B5EF4-FFF2-40B4-BE49-F238E27FC236}">
                <a16:creationId xmlns:a16="http://schemas.microsoft.com/office/drawing/2014/main" id="{9F67359A-0219-43A3-AAE5-A37330F23220}"/>
              </a:ext>
            </a:extLst>
          </p:cNvPr>
          <p:cNvSpPr>
            <a:spLocks noChangeArrowheads="1"/>
          </p:cNvSpPr>
          <p:nvPr/>
        </p:nvSpPr>
        <p:spPr bwMode="auto">
          <a:xfrm>
            <a:off x="425916" y="94846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2">
            <a:extLst>
              <a:ext uri="{FF2B5EF4-FFF2-40B4-BE49-F238E27FC236}">
                <a16:creationId xmlns:a16="http://schemas.microsoft.com/office/drawing/2014/main" id="{1D0A6D23-3AF2-491E-90BD-E3590A25D387}"/>
              </a:ext>
            </a:extLst>
          </p:cNvPr>
          <p:cNvSpPr>
            <a:spLocks noChangeArrowheads="1"/>
          </p:cNvSpPr>
          <p:nvPr/>
        </p:nvSpPr>
        <p:spPr bwMode="auto">
          <a:xfrm>
            <a:off x="476051" y="58879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9" name="Rectangle 4">
            <a:extLst>
              <a:ext uri="{FF2B5EF4-FFF2-40B4-BE49-F238E27FC236}">
                <a16:creationId xmlns:a16="http://schemas.microsoft.com/office/drawing/2014/main" id="{6F21112B-A003-4987-8DCF-FAD4493384DC}"/>
              </a:ext>
            </a:extLst>
          </p:cNvPr>
          <p:cNvSpPr>
            <a:spLocks noChangeArrowheads="1"/>
          </p:cNvSpPr>
          <p:nvPr/>
        </p:nvSpPr>
        <p:spPr bwMode="auto">
          <a:xfrm>
            <a:off x="450984" y="84503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2">
            <a:extLst>
              <a:ext uri="{FF2B5EF4-FFF2-40B4-BE49-F238E27FC236}">
                <a16:creationId xmlns:a16="http://schemas.microsoft.com/office/drawing/2014/main" id="{A2ADFBAC-0C71-41EF-8ECF-EDF698109CB7}"/>
              </a:ext>
            </a:extLst>
          </p:cNvPr>
          <p:cNvSpPr>
            <a:spLocks noChangeArrowheads="1"/>
          </p:cNvSpPr>
          <p:nvPr/>
        </p:nvSpPr>
        <p:spPr bwMode="auto">
          <a:xfrm flipV="1">
            <a:off x="554775" y="142663"/>
            <a:ext cx="778187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8" name="Rectangle 2">
            <a:extLst>
              <a:ext uri="{FF2B5EF4-FFF2-40B4-BE49-F238E27FC236}">
                <a16:creationId xmlns:a16="http://schemas.microsoft.com/office/drawing/2014/main" id="{ACFAA3EE-0307-4A8F-A5E9-A1079C17C05D}"/>
              </a:ext>
            </a:extLst>
          </p:cNvPr>
          <p:cNvSpPr>
            <a:spLocks noChangeArrowheads="1"/>
          </p:cNvSpPr>
          <p:nvPr/>
        </p:nvSpPr>
        <p:spPr bwMode="auto">
          <a:xfrm>
            <a:off x="459000" y="26281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
            <a:extLst>
              <a:ext uri="{FF2B5EF4-FFF2-40B4-BE49-F238E27FC236}">
                <a16:creationId xmlns:a16="http://schemas.microsoft.com/office/drawing/2014/main" id="{1B66469A-F271-4AFE-88B4-CD811A593CFB}"/>
              </a:ext>
            </a:extLst>
          </p:cNvPr>
          <p:cNvSpPr>
            <a:spLocks noChangeArrowheads="1"/>
          </p:cNvSpPr>
          <p:nvPr/>
        </p:nvSpPr>
        <p:spPr bwMode="auto">
          <a:xfrm flipV="1">
            <a:off x="476050" y="228982"/>
            <a:ext cx="754648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0" name="Rectangle 2">
            <a:extLst>
              <a:ext uri="{FF2B5EF4-FFF2-40B4-BE49-F238E27FC236}">
                <a16:creationId xmlns:a16="http://schemas.microsoft.com/office/drawing/2014/main" id="{32A50EBB-D5D8-4A21-AD07-C372FE85D84E}"/>
              </a:ext>
            </a:extLst>
          </p:cNvPr>
          <p:cNvSpPr>
            <a:spLocks noChangeArrowheads="1"/>
          </p:cNvSpPr>
          <p:nvPr/>
        </p:nvSpPr>
        <p:spPr bwMode="auto">
          <a:xfrm flipV="1">
            <a:off x="585787" y="18274"/>
            <a:ext cx="71746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1" name="Rectangle 2">
            <a:extLst>
              <a:ext uri="{FF2B5EF4-FFF2-40B4-BE49-F238E27FC236}">
                <a16:creationId xmlns:a16="http://schemas.microsoft.com/office/drawing/2014/main" id="{917B9C4D-B3D5-451C-BCEC-046822E65413}"/>
              </a:ext>
            </a:extLst>
          </p:cNvPr>
          <p:cNvSpPr>
            <a:spLocks noChangeArrowheads="1"/>
          </p:cNvSpPr>
          <p:nvPr/>
        </p:nvSpPr>
        <p:spPr bwMode="auto">
          <a:xfrm flipV="1">
            <a:off x="606008" y="105235"/>
            <a:ext cx="73431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2" name="Rectangle 2">
            <a:extLst>
              <a:ext uri="{FF2B5EF4-FFF2-40B4-BE49-F238E27FC236}">
                <a16:creationId xmlns:a16="http://schemas.microsoft.com/office/drawing/2014/main" id="{76807D09-FB4B-4B23-AFD7-854E21AB28D7}"/>
              </a:ext>
            </a:extLst>
          </p:cNvPr>
          <p:cNvSpPr>
            <a:spLocks noChangeArrowheads="1"/>
          </p:cNvSpPr>
          <p:nvPr/>
        </p:nvSpPr>
        <p:spPr bwMode="auto">
          <a:xfrm flipV="1">
            <a:off x="619142" y="27305"/>
            <a:ext cx="701446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3" name="Rectangle 2">
            <a:extLst>
              <a:ext uri="{FF2B5EF4-FFF2-40B4-BE49-F238E27FC236}">
                <a16:creationId xmlns:a16="http://schemas.microsoft.com/office/drawing/2014/main" id="{2D26CC52-898F-4F1D-A053-0864D8074ECA}"/>
              </a:ext>
            </a:extLst>
          </p:cNvPr>
          <p:cNvSpPr>
            <a:spLocks noChangeArrowheads="1"/>
          </p:cNvSpPr>
          <p:nvPr/>
        </p:nvSpPr>
        <p:spPr bwMode="auto">
          <a:xfrm flipV="1">
            <a:off x="555246" y="168556"/>
            <a:ext cx="703182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4" name="Rectangle 2">
            <a:extLst>
              <a:ext uri="{FF2B5EF4-FFF2-40B4-BE49-F238E27FC236}">
                <a16:creationId xmlns:a16="http://schemas.microsoft.com/office/drawing/2014/main" id="{14F2672C-0F2E-4F80-A9B2-5567CECAFC01}"/>
              </a:ext>
            </a:extLst>
          </p:cNvPr>
          <p:cNvSpPr>
            <a:spLocks noChangeArrowheads="1"/>
          </p:cNvSpPr>
          <p:nvPr/>
        </p:nvSpPr>
        <p:spPr bwMode="auto">
          <a:xfrm flipV="1">
            <a:off x="505528" y="144335"/>
            <a:ext cx="741644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5" name="Rectangle 2">
            <a:extLst>
              <a:ext uri="{FF2B5EF4-FFF2-40B4-BE49-F238E27FC236}">
                <a16:creationId xmlns:a16="http://schemas.microsoft.com/office/drawing/2014/main" id="{8C0D8BAB-AB4B-4E9A-92B7-F1F1A0AFF209}"/>
              </a:ext>
            </a:extLst>
          </p:cNvPr>
          <p:cNvSpPr>
            <a:spLocks noChangeArrowheads="1"/>
          </p:cNvSpPr>
          <p:nvPr/>
        </p:nvSpPr>
        <p:spPr bwMode="auto">
          <a:xfrm flipV="1">
            <a:off x="276070" y="-232737"/>
            <a:ext cx="58943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6" name="Rectangle 2">
            <a:extLst>
              <a:ext uri="{FF2B5EF4-FFF2-40B4-BE49-F238E27FC236}">
                <a16:creationId xmlns:a16="http://schemas.microsoft.com/office/drawing/2014/main" id="{E06B3764-64FB-4BD5-B74A-022F35BEAE0A}"/>
              </a:ext>
            </a:extLst>
          </p:cNvPr>
          <p:cNvSpPr>
            <a:spLocks noChangeArrowheads="1"/>
          </p:cNvSpPr>
          <p:nvPr/>
        </p:nvSpPr>
        <p:spPr bwMode="auto">
          <a:xfrm flipV="1">
            <a:off x="459000" y="-976615"/>
            <a:ext cx="652965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7" name="Rectangle 2">
            <a:extLst>
              <a:ext uri="{FF2B5EF4-FFF2-40B4-BE49-F238E27FC236}">
                <a16:creationId xmlns:a16="http://schemas.microsoft.com/office/drawing/2014/main" id="{2B44619C-1F5C-49A2-A4F5-0835F34A598D}"/>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8" name="Rectangle 2">
            <a:extLst>
              <a:ext uri="{FF2B5EF4-FFF2-40B4-BE49-F238E27FC236}">
                <a16:creationId xmlns:a16="http://schemas.microsoft.com/office/drawing/2014/main" id="{8704A8DE-EF1E-4208-AE11-3D91D5B5D461}"/>
              </a:ext>
            </a:extLst>
          </p:cNvPr>
          <p:cNvSpPr>
            <a:spLocks noChangeArrowheads="1"/>
          </p:cNvSpPr>
          <p:nvPr/>
        </p:nvSpPr>
        <p:spPr bwMode="auto">
          <a:xfrm flipV="1">
            <a:off x="437666" y="48137"/>
            <a:ext cx="731781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39" name="Rectangle 2">
            <a:extLst>
              <a:ext uri="{FF2B5EF4-FFF2-40B4-BE49-F238E27FC236}">
                <a16:creationId xmlns:a16="http://schemas.microsoft.com/office/drawing/2014/main" id="{3C3C1801-9F4A-40DC-9208-636852EBE691}"/>
              </a:ext>
            </a:extLst>
          </p:cNvPr>
          <p:cNvSpPr>
            <a:spLocks noChangeArrowheads="1"/>
          </p:cNvSpPr>
          <p:nvPr/>
        </p:nvSpPr>
        <p:spPr bwMode="auto">
          <a:xfrm>
            <a:off x="1115616" y="57461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Rectangle 2">
            <a:extLst>
              <a:ext uri="{FF2B5EF4-FFF2-40B4-BE49-F238E27FC236}">
                <a16:creationId xmlns:a16="http://schemas.microsoft.com/office/drawing/2014/main" id="{370418A3-C63C-4DD3-9463-3C6483F7D226}"/>
              </a:ext>
            </a:extLst>
          </p:cNvPr>
          <p:cNvSpPr>
            <a:spLocks noChangeArrowheads="1"/>
          </p:cNvSpPr>
          <p:nvPr/>
        </p:nvSpPr>
        <p:spPr bwMode="auto">
          <a:xfrm flipV="1">
            <a:off x="824630" y="-1333156"/>
            <a:ext cx="477549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1" name="Rectangle 2">
            <a:extLst>
              <a:ext uri="{FF2B5EF4-FFF2-40B4-BE49-F238E27FC236}">
                <a16:creationId xmlns:a16="http://schemas.microsoft.com/office/drawing/2014/main" id="{119F4D8A-E62C-4249-BF05-8D98C50D799E}"/>
              </a:ext>
            </a:extLst>
          </p:cNvPr>
          <p:cNvSpPr>
            <a:spLocks noChangeArrowheads="1"/>
          </p:cNvSpPr>
          <p:nvPr/>
        </p:nvSpPr>
        <p:spPr bwMode="auto">
          <a:xfrm>
            <a:off x="2771800" y="-96009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2" name="Rectangle 2">
            <a:extLst>
              <a:ext uri="{FF2B5EF4-FFF2-40B4-BE49-F238E27FC236}">
                <a16:creationId xmlns:a16="http://schemas.microsoft.com/office/drawing/2014/main" id="{399BB9A9-CDA8-4716-93B7-07DE7B13BBBB}"/>
              </a:ext>
            </a:extLst>
          </p:cNvPr>
          <p:cNvSpPr>
            <a:spLocks noChangeArrowheads="1"/>
          </p:cNvSpPr>
          <p:nvPr/>
        </p:nvSpPr>
        <p:spPr bwMode="auto">
          <a:xfrm>
            <a:off x="1363275" y="128466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Rectangle 2">
            <a:extLst>
              <a:ext uri="{FF2B5EF4-FFF2-40B4-BE49-F238E27FC236}">
                <a16:creationId xmlns:a16="http://schemas.microsoft.com/office/drawing/2014/main" id="{3C6B6285-AE03-42D2-9342-74A30BB606B8}"/>
              </a:ext>
            </a:extLst>
          </p:cNvPr>
          <p:cNvSpPr>
            <a:spLocks noChangeArrowheads="1"/>
          </p:cNvSpPr>
          <p:nvPr/>
        </p:nvSpPr>
        <p:spPr bwMode="auto">
          <a:xfrm>
            <a:off x="1282343" y="150513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3" name="Rectangle 2">
            <a:extLst>
              <a:ext uri="{FF2B5EF4-FFF2-40B4-BE49-F238E27FC236}">
                <a16:creationId xmlns:a16="http://schemas.microsoft.com/office/drawing/2014/main" id="{A5D66965-C322-46F2-A81D-845D3BAAE8B8}"/>
              </a:ext>
            </a:extLst>
          </p:cNvPr>
          <p:cNvSpPr>
            <a:spLocks noChangeArrowheads="1"/>
          </p:cNvSpPr>
          <p:nvPr/>
        </p:nvSpPr>
        <p:spPr bwMode="auto">
          <a:xfrm>
            <a:off x="997699" y="1420689"/>
            <a:ext cx="7337170"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buFont typeface="Arial" panose="020B0604020202020204" pitchFamily="34" charset="0"/>
              <a:buChar char="•"/>
            </a:pPr>
            <a:r>
              <a:rPr lang="zh-CN" altLang="en-US" dirty="0"/>
              <a:t>防止用户直接操作数据库的方法</a:t>
            </a:r>
          </a:p>
          <a:p>
            <a:r>
              <a:rPr lang="zh-CN" altLang="en-US" dirty="0"/>
              <a:t>用户只能用帐号密码登陆到应用软件， 通过应用软件访问数据库， 而没有其它途径操作数据库。</a:t>
            </a:r>
            <a:endParaRPr lang="en-US" altLang="zh-CN" dirty="0"/>
          </a:p>
          <a:p>
            <a:endParaRPr lang="en-US" altLang="zh-CN" dirty="0"/>
          </a:p>
          <a:p>
            <a:endParaRPr lang="zh-CN" altLang="en-US" dirty="0"/>
          </a:p>
          <a:p>
            <a:pPr marL="285750" indent="-285750">
              <a:buFont typeface="Arial" panose="020B0604020202020204" pitchFamily="34" charset="0"/>
              <a:buChar char="•"/>
            </a:pPr>
            <a:r>
              <a:rPr lang="zh-CN" altLang="en-US" dirty="0"/>
              <a:t>用户帐号密码的加密方法</a:t>
            </a:r>
          </a:p>
          <a:p>
            <a:r>
              <a:rPr lang="zh-CN" altLang="en-US" dirty="0"/>
              <a:t>对用户帐号的密码进行加密处理，确保在任何地方都不会出现密码的明文。</a:t>
            </a:r>
          </a:p>
          <a:p>
            <a:endParaRPr lang="zh-CN" altLang="en-US" dirty="0"/>
          </a:p>
        </p:txBody>
      </p:sp>
      <p:sp>
        <p:nvSpPr>
          <p:cNvPr id="47" name="Rectangle 4">
            <a:extLst>
              <a:ext uri="{FF2B5EF4-FFF2-40B4-BE49-F238E27FC236}">
                <a16:creationId xmlns:a16="http://schemas.microsoft.com/office/drawing/2014/main" id="{4A11A707-854E-41C1-94FB-D7E56AB69BC4}"/>
              </a:ext>
            </a:extLst>
          </p:cNvPr>
          <p:cNvSpPr>
            <a:spLocks noChangeArrowheads="1"/>
          </p:cNvSpPr>
          <p:nvPr/>
        </p:nvSpPr>
        <p:spPr bwMode="auto">
          <a:xfrm>
            <a:off x="1259632" y="120898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4" name="Rectangle 2">
            <a:extLst>
              <a:ext uri="{FF2B5EF4-FFF2-40B4-BE49-F238E27FC236}">
                <a16:creationId xmlns:a16="http://schemas.microsoft.com/office/drawing/2014/main" id="{B8B7651B-9D7E-4CB3-99C1-EE90BC6B3780}"/>
              </a:ext>
            </a:extLst>
          </p:cNvPr>
          <p:cNvSpPr>
            <a:spLocks noChangeArrowheads="1"/>
          </p:cNvSpPr>
          <p:nvPr/>
        </p:nvSpPr>
        <p:spPr bwMode="auto">
          <a:xfrm>
            <a:off x="1349366" y="647614"/>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51668250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BCD8E38-A530-4787-8DC0-05DA1807D1ED}"/>
              </a:ext>
            </a:extLst>
          </p:cNvPr>
          <p:cNvSpPr txBox="1"/>
          <p:nvPr/>
        </p:nvSpPr>
        <p:spPr>
          <a:xfrm>
            <a:off x="2987824" y="2355726"/>
            <a:ext cx="3528210" cy="923330"/>
          </a:xfrm>
          <a:prstGeom prst="rect">
            <a:avLst/>
          </a:prstGeom>
          <a:noFill/>
        </p:spPr>
        <p:txBody>
          <a:bodyPr wrap="none" lIns="0" tIns="0" rIns="0" bIns="0" rtlCol="0">
            <a:spAutoFit/>
          </a:bodyPr>
          <a:lstStyle/>
          <a:p>
            <a:r>
              <a:rPr lang="en-US" altLang="zh-CN" sz="6000" b="1" dirty="0">
                <a:solidFill>
                  <a:schemeClr val="accent6"/>
                </a:solidFill>
                <a:latin typeface="微软雅黑" pitchFamily="34" charset="-122"/>
                <a:ea typeface="微软雅黑" pitchFamily="34" charset="-122"/>
              </a:rPr>
              <a:t>Thanks</a:t>
            </a:r>
            <a:r>
              <a:rPr lang="zh-CN" altLang="en-US" sz="6000" b="1" dirty="0">
                <a:solidFill>
                  <a:schemeClr val="accent6"/>
                </a:solidFill>
                <a:latin typeface="微软雅黑" pitchFamily="34" charset="-122"/>
                <a:ea typeface="微软雅黑" pitchFamily="34" charset="-122"/>
              </a:rPr>
              <a:t>！</a:t>
            </a:r>
          </a:p>
        </p:txBody>
      </p:sp>
    </p:spTree>
    <p:extLst>
      <p:ext uri="{BB962C8B-B14F-4D97-AF65-F5344CB8AC3E}">
        <p14:creationId xmlns:p14="http://schemas.microsoft.com/office/powerpoint/2010/main" val="116998822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222222"/>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第一PPT：WWW.1PPT.COM​">
  <a:themeElements>
    <a:clrScheme name="自定义 2">
      <a:dk1>
        <a:sysClr val="windowText" lastClr="000000"/>
      </a:dk1>
      <a:lt1>
        <a:sysClr val="window" lastClr="FFFFFF"/>
      </a:lt1>
      <a:dk2>
        <a:srgbClr val="FFFFFF"/>
      </a:dk2>
      <a:lt2>
        <a:srgbClr val="FFFFFF"/>
      </a:lt2>
      <a:accent1>
        <a:srgbClr val="0E647C"/>
      </a:accent1>
      <a:accent2>
        <a:srgbClr val="2DB2A4"/>
      </a:accent2>
      <a:accent3>
        <a:srgbClr val="74AF47"/>
      </a:accent3>
      <a:accent4>
        <a:srgbClr val="755DA1"/>
      </a:accent4>
      <a:accent5>
        <a:srgbClr val="4BACC6"/>
      </a:accent5>
      <a:accent6>
        <a:srgbClr val="F87A08"/>
      </a:accent6>
      <a:hlink>
        <a:srgbClr val="FFFFFF"/>
      </a:hlink>
      <a:folHlink>
        <a:srgbClr val="FFFF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dpi="0" rotWithShape="1">
          <a:blip xmlns:r="http://schemas.openxmlformats.org/officeDocument/2006/relationships" r:embed="rId1"/>
          <a:srcRect/>
          <a:stretch>
            <a:fillRect l="-31078" t="-4941" r="-37334" b="-110813"/>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0" tIns="0" rIns="0" bIns="0" rtlCol="0">
        <a:spAutoFit/>
      </a:bodyPr>
      <a:lstStyle>
        <a:defPPr>
          <a:defRPr sz="1600" b="1" dirty="0" smtClean="0">
            <a:solidFill>
              <a:schemeClr val="accent6"/>
            </a:solidFill>
            <a:latin typeface="微软雅黑" pitchFamily="34" charset="-122"/>
            <a:ea typeface="微软雅黑"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8455</TotalTime>
  <Words>6133</Words>
  <Application>Microsoft Office PowerPoint</Application>
  <PresentationFormat>全屏显示(16:9)</PresentationFormat>
  <Paragraphs>510</Paragraphs>
  <Slides>91</Slides>
  <Notes>14</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2</vt:i4>
      </vt:variant>
      <vt:variant>
        <vt:lpstr>幻灯片标题</vt:lpstr>
      </vt:variant>
      <vt:variant>
        <vt:i4>91</vt:i4>
      </vt:variant>
    </vt:vector>
  </HeadingPairs>
  <TitlesOfParts>
    <vt:vector size="100" baseType="lpstr">
      <vt:lpstr>方正兰亭纤黑简体</vt:lpstr>
      <vt:lpstr>微软雅黑</vt:lpstr>
      <vt:lpstr>微软雅黑 Light</vt:lpstr>
      <vt:lpstr>Arial</vt:lpstr>
      <vt:lpstr>Calibri</vt:lpstr>
      <vt:lpstr>Times New Roman</vt:lpstr>
      <vt:lpstr>第一PPT：WWW.1PPT.COM​</vt:lpstr>
      <vt:lpstr>Visio</vt:lpstr>
      <vt:lpstr>Microsoft Visio 绘图</vt:lpstr>
      <vt:lpstr>PowerPoint 演示文稿</vt:lpstr>
      <vt:lpstr>PowerPoint 演示文稿</vt:lpstr>
      <vt:lpstr>1-1 项目概述</vt:lpstr>
      <vt:lpstr>1-2 系统物理拓扑</vt:lpstr>
      <vt:lpstr>1-3 项目人员</vt:lpstr>
      <vt:lpstr>PowerPoint 演示文稿</vt:lpstr>
      <vt:lpstr>2-1 软件设计-控制工位软件</vt:lpstr>
      <vt:lpstr>2-2 软件设计-控制工位软件模块划分</vt:lpstr>
      <vt:lpstr>2-3 软件设计-控制工位软件模块说明</vt:lpstr>
      <vt:lpstr>2-3 软件设计-控制工位软件模块说明</vt:lpstr>
      <vt:lpstr>2-3软件设计-控制工位软件模块说明</vt:lpstr>
      <vt:lpstr>2-4 账户登录界面模块流程</vt:lpstr>
      <vt:lpstr>2-4 账户管理界面模块流程（新建账户）</vt:lpstr>
      <vt:lpstr>2-4 账户管理界面模块流程（删除账户）</vt:lpstr>
      <vt:lpstr>2-4 账户管理界面模块流程（修改账户）</vt:lpstr>
      <vt:lpstr>2-4 参数设置界面模块流程</vt:lpstr>
      <vt:lpstr>2-4 运行状态界面模块流程</vt:lpstr>
      <vt:lpstr>2-4 任务编辑下发界面模块流程</vt:lpstr>
      <vt:lpstr>2-4 任务状态修改界面模块流程</vt:lpstr>
      <vt:lpstr>2-4 任务状态显示界面模块流程</vt:lpstr>
      <vt:lpstr>2-4 组件显示界面模块流程</vt:lpstr>
      <vt:lpstr>2-4 日志显示界面模块流程</vt:lpstr>
      <vt:lpstr>2-4 日志查询界面模块流程</vt:lpstr>
      <vt:lpstr>2-4 账户管理模块流程</vt:lpstr>
      <vt:lpstr>2-4 账户管理模块流程</vt:lpstr>
      <vt:lpstr>2-4 账户管理模块流程</vt:lpstr>
      <vt:lpstr>2-4 账户管理模块流程</vt:lpstr>
      <vt:lpstr>2-4 账户管理模块流程</vt:lpstr>
      <vt:lpstr>2-4 参数设置模块流程</vt:lpstr>
      <vt:lpstr>2-4 数据库参数设置模块流程</vt:lpstr>
      <vt:lpstr>2-4 数据库参数设置模块流程</vt:lpstr>
      <vt:lpstr>2-4 网络参数设置模块流程</vt:lpstr>
      <vt:lpstr>2-4 网络参数设置模块流程</vt:lpstr>
      <vt:lpstr>2-4 组件重要状态显示设置模块流程</vt:lpstr>
      <vt:lpstr>2-4 组件重要状态显示设置模块流程</vt:lpstr>
      <vt:lpstr>2-4 任务管理模块流程</vt:lpstr>
      <vt:lpstr>2-4 任务下发模块流程</vt:lpstr>
      <vt:lpstr>2-4 任务下发模块流程</vt:lpstr>
      <vt:lpstr>2-4 任务状态修改模块流程</vt:lpstr>
      <vt:lpstr>2-4 任务状态修改模块流程</vt:lpstr>
      <vt:lpstr>2-4 任务状态上报模块流程</vt:lpstr>
      <vt:lpstr>2-4 任务状态上报模块流程</vt:lpstr>
      <vt:lpstr>2-4 系统运行状态上报模块流程</vt:lpstr>
      <vt:lpstr>2-4 系统运行状态上报模块流程</vt:lpstr>
      <vt:lpstr>2-4 组件运行状态上报模块流程</vt:lpstr>
      <vt:lpstr>2-4 组件运行状态上报模块流程</vt:lpstr>
      <vt:lpstr>2-4 远程控制模块流程</vt:lpstr>
      <vt:lpstr>2-4 远程控制模块流程</vt:lpstr>
      <vt:lpstr>2-4 视频模块流程</vt:lpstr>
      <vt:lpstr>2-4 日志存储模块流程</vt:lpstr>
      <vt:lpstr>2-4 日志存储模块流程</vt:lpstr>
      <vt:lpstr>2-4 日志查询模块流程</vt:lpstr>
      <vt:lpstr>2-4 日志清理模块流程</vt:lpstr>
      <vt:lpstr>2-5 软件设计-后台服务软件</vt:lpstr>
      <vt:lpstr>2-6 软件设计-后台服务软件模块划分</vt:lpstr>
      <vt:lpstr>2-7 软件设计-后台服务软件模块说明</vt:lpstr>
      <vt:lpstr>2-8 账户管理模块流程</vt:lpstr>
      <vt:lpstr>2-8 账户管理模块流程</vt:lpstr>
      <vt:lpstr>2-8 账户管理模块流程</vt:lpstr>
      <vt:lpstr>2-8 账户管理模块流程</vt:lpstr>
      <vt:lpstr>2-8 账户管理模块流程</vt:lpstr>
      <vt:lpstr>2-8 参数设置模块流程</vt:lpstr>
      <vt:lpstr>2-8 数据库参数设置模块流程</vt:lpstr>
      <vt:lpstr>2-8 数据库参数设置模块流程</vt:lpstr>
      <vt:lpstr>2-8 网络参数设置模块流程</vt:lpstr>
      <vt:lpstr>2-8 网络参数设置模块流程</vt:lpstr>
      <vt:lpstr>2-8 任务管理模块流程</vt:lpstr>
      <vt:lpstr>2-8 任务接收转发模块流程</vt:lpstr>
      <vt:lpstr>2-8 任务接收转发模块流程</vt:lpstr>
      <vt:lpstr>2-8 任务状态修改模块流程</vt:lpstr>
      <vt:lpstr>2-8 任务状态修改模块流程</vt:lpstr>
      <vt:lpstr>2-8 系统状态模块流程</vt:lpstr>
      <vt:lpstr>2-8 系统运行状态上报模块流程</vt:lpstr>
      <vt:lpstr>2-8 系统运行状态上报模块流程</vt:lpstr>
      <vt:lpstr>2-8 组件运行状态上报模块流程</vt:lpstr>
      <vt:lpstr>2-8 组件运行状态上报模块流程</vt:lpstr>
      <vt:lpstr>2-8 远程控制模块流程</vt:lpstr>
      <vt:lpstr>2-8 远程控制模块流程</vt:lpstr>
      <vt:lpstr>2-8 日志存储模块流程</vt:lpstr>
      <vt:lpstr>2-8 日志存储模块流程</vt:lpstr>
      <vt:lpstr>2-8 日志清理模块流程</vt:lpstr>
      <vt:lpstr>PowerPoint 演示文稿</vt:lpstr>
      <vt:lpstr>3-1 数据库命名规则</vt:lpstr>
      <vt:lpstr>3-2 网络配置信息ER图</vt:lpstr>
      <vt:lpstr>3-2 组件重要状态参数配置信息ER图</vt:lpstr>
      <vt:lpstr>3-2 任务信息存储表和任务状态修改记录ER图</vt:lpstr>
      <vt:lpstr>3-2 组件状态信息ER图</vt:lpstr>
      <vt:lpstr>3-2 日志记录信息ER图</vt:lpstr>
      <vt:lpstr>3-3 逻辑结构设计</vt:lpstr>
      <vt:lpstr>3-4 安全保密设计</vt:lpstr>
      <vt:lpstr>PowerPoint 演示文稿</vt:lpstr>
    </vt:vector>
  </TitlesOfParts>
  <Company>第一PPT模板网-WWW.1PPT.COM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第一PPT模板网-WWW.1PPT.COM</dc:title>
  <dc:creator>第一PPT模板网-WWW.1PPT.COM</dc:creator>
  <dc:description>第一PPT模板网-WWW.1PPT.COM</dc:description>
  <cp:lastModifiedBy>谢 崇竹</cp:lastModifiedBy>
  <cp:revision>869</cp:revision>
  <dcterms:created xsi:type="dcterms:W3CDTF">2015-04-24T01:01:13Z</dcterms:created>
  <dcterms:modified xsi:type="dcterms:W3CDTF">2019-10-30T13:08:50Z</dcterms:modified>
</cp:coreProperties>
</file>

<file path=docProps/thumbnail.jpeg>
</file>